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301" r:id="rId4"/>
    <p:sldId id="305" r:id="rId5"/>
    <p:sldId id="287" r:id="rId6"/>
    <p:sldId id="304" r:id="rId7"/>
    <p:sldId id="288" r:id="rId8"/>
    <p:sldId id="302" r:id="rId9"/>
    <p:sldId id="280" r:id="rId10"/>
    <p:sldId id="306" r:id="rId11"/>
    <p:sldId id="286" r:id="rId12"/>
    <p:sldId id="307" r:id="rId13"/>
    <p:sldId id="298" r:id="rId14"/>
    <p:sldId id="299" r:id="rId15"/>
    <p:sldId id="300" r:id="rId16"/>
    <p:sldId id="294" r:id="rId17"/>
    <p:sldId id="296" r:id="rId18"/>
    <p:sldId id="295" r:id="rId19"/>
    <p:sldId id="268" r:id="rId20"/>
    <p:sldId id="271" r:id="rId21"/>
    <p:sldId id="269" r:id="rId22"/>
    <p:sldId id="270" r:id="rId23"/>
    <p:sldId id="273" r:id="rId24"/>
    <p:sldId id="289" r:id="rId25"/>
    <p:sldId id="272" r:id="rId26"/>
    <p:sldId id="309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79F9-00B4-4A4E-8AA4-F30B2008E583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D54C7-7A1D-4F59-A0C6-A0987B638D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1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Can I walk more?</a:t>
            </a:r>
          </a:p>
          <a:p>
            <a:endParaRPr lang="en-US" altLang="zh-TW" dirty="0"/>
          </a:p>
          <a:p>
            <a:r>
              <a:rPr lang="en-US" altLang="zh-TW" dirty="0"/>
              <a:t>Talk about Tomas </a:t>
            </a:r>
            <a:r>
              <a:rPr lang="en-US" altLang="zh-TW" dirty="0" err="1"/>
              <a:t>Mikolo’s</a:t>
            </a:r>
            <a:r>
              <a:rPr lang="en-US" altLang="zh-TW"/>
              <a:t> work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D54C7-7A1D-4F59-A0C6-A0987B638DB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92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wreck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破壞；損害；使受挫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only speech recognition, but also translation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29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What can it do?</a:t>
            </a:r>
            <a:r>
              <a:rPr lang="zh-TW" altLang="en-US" dirty="0"/>
              <a:t> </a:t>
            </a:r>
            <a:r>
              <a:rPr lang="en-US" altLang="zh-TW" sz="1200" dirty="0">
                <a:solidFill>
                  <a:srgbClr val="0000FF"/>
                </a:solidFill>
              </a:rPr>
              <a:t>Application?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52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There are many benefit for RNN</a:t>
            </a:r>
            <a:r>
              <a:rPr lang="en-US" altLang="zh-TW" baseline="0" dirty="0"/>
              <a:t> over the conventional n-gram LM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Due to time limitation, I am not going to talk about that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RNN-based LM is the state-of-the-art language modeling technique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Model long-term information</a:t>
            </a:r>
            <a:endParaRPr lang="zh-TW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Can also consider LSTM</a:t>
            </a:r>
            <a:endParaRPr lang="zh-TW" altLang="en-US" sz="12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Long term:</a:t>
            </a:r>
          </a:p>
          <a:p>
            <a:r>
              <a:rPr lang="en-US" altLang="zh-TW" dirty="0"/>
              <a:t>	each</a:t>
            </a:r>
            <a:r>
              <a:rPr lang="en-US" altLang="zh-TW" baseline="0" dirty="0"/>
              <a:t> bi-gram is different</a:t>
            </a:r>
          </a:p>
          <a:p>
            <a:r>
              <a:rPr lang="en-US" altLang="zh-TW" baseline="0" dirty="0"/>
              <a:t>	depended on the context</a:t>
            </a:r>
          </a:p>
          <a:p>
            <a:r>
              <a:rPr lang="en-US" altLang="zh-TW" baseline="0" dirty="0"/>
              <a:t>	very long -&gt; to the beginning</a:t>
            </a:r>
            <a:endParaRPr lang="zh-TW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9B1E9-D43E-481F-BACD-134AB6D8257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74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There are many benefit for RNN</a:t>
            </a:r>
            <a:r>
              <a:rPr lang="en-US" altLang="zh-TW" baseline="0" dirty="0"/>
              <a:t> over the conventional n-gram LM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Due to time limitation, I am not going to talk about that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RNN-based LM is the state-of-the-art language modeling technique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Model long-term information</a:t>
            </a:r>
            <a:endParaRPr lang="zh-TW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Can also consider LSTM</a:t>
            </a:r>
            <a:endParaRPr lang="zh-TW" altLang="en-US" sz="12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Long term:</a:t>
            </a:r>
          </a:p>
          <a:p>
            <a:r>
              <a:rPr lang="en-US" altLang="zh-TW" dirty="0"/>
              <a:t>	each</a:t>
            </a:r>
            <a:r>
              <a:rPr lang="en-US" altLang="zh-TW" baseline="0" dirty="0"/>
              <a:t> bi-gram is different</a:t>
            </a:r>
          </a:p>
          <a:p>
            <a:r>
              <a:rPr lang="en-US" altLang="zh-TW" baseline="0" dirty="0"/>
              <a:t>	depended on the context</a:t>
            </a:r>
          </a:p>
          <a:p>
            <a:r>
              <a:rPr lang="en-US" altLang="zh-TW" baseline="0" dirty="0"/>
              <a:t>	very long -&gt; to the beginning</a:t>
            </a:r>
            <a:endParaRPr lang="zh-TW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9B1E9-D43E-481F-BACD-134AB6D8257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26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D54C7-7A1D-4F59-A0C6-A0987B638DB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87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14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69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32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12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5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62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01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48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02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7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19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8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C1CD2-D10B-4CE1-880C-4012D8E0B2B4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025C-202A-40B0-9B52-94EA3669D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61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Language Modeling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Hung-yi Lee</a:t>
            </a:r>
          </a:p>
          <a:p>
            <a:r>
              <a:rPr lang="zh-TW" altLang="en-US" sz="4400" dirty="0"/>
              <a:t>李宏毅</a:t>
            </a:r>
          </a:p>
        </p:txBody>
      </p:sp>
    </p:spTree>
    <p:extLst>
      <p:ext uri="{BB962C8B-B14F-4D97-AF65-F5344CB8AC3E}">
        <p14:creationId xmlns:p14="http://schemas.microsoft.com/office/powerpoint/2010/main" val="19379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Factorization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522242" y="1873999"/>
          <a:ext cx="6250450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50090">
                  <a:extLst>
                    <a:ext uri="{9D8B030D-6E8A-4147-A177-3AD203B41FA5}">
                      <a16:colId xmlns:a16="http://schemas.microsoft.com/office/drawing/2014/main" val="893368248"/>
                    </a:ext>
                  </a:extLst>
                </a:gridCol>
                <a:gridCol w="1250090">
                  <a:extLst>
                    <a:ext uri="{9D8B030D-6E8A-4147-A177-3AD203B41FA5}">
                      <a16:colId xmlns:a16="http://schemas.microsoft.com/office/drawing/2014/main" val="2900386130"/>
                    </a:ext>
                  </a:extLst>
                </a:gridCol>
                <a:gridCol w="1250090">
                  <a:extLst>
                    <a:ext uri="{9D8B030D-6E8A-4147-A177-3AD203B41FA5}">
                      <a16:colId xmlns:a16="http://schemas.microsoft.com/office/drawing/2014/main" val="1579365799"/>
                    </a:ext>
                  </a:extLst>
                </a:gridCol>
                <a:gridCol w="1250090">
                  <a:extLst>
                    <a:ext uri="{9D8B030D-6E8A-4147-A177-3AD203B41FA5}">
                      <a16:colId xmlns:a16="http://schemas.microsoft.com/office/drawing/2014/main" val="3582578144"/>
                    </a:ext>
                  </a:extLst>
                </a:gridCol>
                <a:gridCol w="1250090">
                  <a:extLst>
                    <a:ext uri="{9D8B030D-6E8A-4147-A177-3AD203B41FA5}">
                      <a16:colId xmlns:a16="http://schemas.microsoft.com/office/drawing/2014/main" val="3353283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dog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cat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……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child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9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9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jumped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5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cried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81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laughed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6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……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269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991841" y="1814400"/>
            <a:ext cx="119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history</a:t>
            </a:r>
            <a:endParaRPr lang="zh-TW" altLang="en-US" sz="2400" dirty="0"/>
          </a:p>
        </p:txBody>
      </p:sp>
      <p:sp>
        <p:nvSpPr>
          <p:cNvPr id="7" name="箭號: 向左 6"/>
          <p:cNvSpPr/>
          <p:nvPr/>
        </p:nvSpPr>
        <p:spPr>
          <a:xfrm>
            <a:off x="7772692" y="1814400"/>
            <a:ext cx="219150" cy="43513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-63488" y="2855806"/>
            <a:ext cx="162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Vocabulary</a:t>
            </a:r>
            <a:endParaRPr lang="zh-TW" altLang="en-US" sz="2400" dirty="0"/>
          </a:p>
        </p:txBody>
      </p:sp>
      <p:sp>
        <p:nvSpPr>
          <p:cNvPr id="9" name="左大括弧 8"/>
          <p:cNvSpPr/>
          <p:nvPr/>
        </p:nvSpPr>
        <p:spPr>
          <a:xfrm>
            <a:off x="1564480" y="2276065"/>
            <a:ext cx="123349" cy="1754878"/>
          </a:xfrm>
          <a:prstGeom prst="leftBrace">
            <a:avLst>
              <a:gd name="adj1" fmla="val 3309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24290" y="4187986"/>
            <a:ext cx="29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 jumped | cat )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034154" y="2599018"/>
            <a:ext cx="1231900" cy="38750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961254" y="2986519"/>
            <a:ext cx="939800" cy="140295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759061" y="3317471"/>
            <a:ext cx="1231900" cy="38750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84285" y="4142665"/>
            <a:ext cx="29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observed</a:t>
            </a:r>
            <a:endParaRPr lang="zh-TW" altLang="en-US" sz="2400" dirty="0"/>
          </a:p>
        </p:txBody>
      </p:sp>
      <p:cxnSp>
        <p:nvCxnSpPr>
          <p:cNvPr id="16" name="直線單箭頭接點 15"/>
          <p:cNvCxnSpPr>
            <a:cxnSpLocks/>
          </p:cNvCxnSpPr>
          <p:nvPr/>
        </p:nvCxnSpPr>
        <p:spPr>
          <a:xfrm flipH="1">
            <a:off x="2658122" y="3704972"/>
            <a:ext cx="729650" cy="6685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524500" y="142138"/>
            <a:ext cx="34607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Recommendation System:</a:t>
            </a:r>
          </a:p>
          <a:p>
            <a:r>
              <a:rPr lang="en-US" altLang="zh-TW" sz="2400" dirty="0"/>
              <a:t>History as customer, vocabulary as product ……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637389" y="1874634"/>
                <a:ext cx="381708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389" y="1874634"/>
                <a:ext cx="38170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877743" y="1858092"/>
                <a:ext cx="388311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743" y="1858092"/>
                <a:ext cx="38831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551426" y="2229662"/>
                <a:ext cx="38972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26" y="2229662"/>
                <a:ext cx="3897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551426" y="2609562"/>
                <a:ext cx="396327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26" y="2609562"/>
                <a:ext cx="3963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546829" y="2986495"/>
                <a:ext cx="396327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829" y="2986495"/>
                <a:ext cx="3963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551426" y="3342158"/>
                <a:ext cx="396327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26" y="3342158"/>
                <a:ext cx="3963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581983" y="2286170"/>
                <a:ext cx="521618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983" y="2286170"/>
                <a:ext cx="52161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931149" y="2598994"/>
                <a:ext cx="51770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49" y="2598994"/>
                <a:ext cx="5177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750496" y="4776971"/>
            <a:ext cx="804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History “dog” and “cat” can have similar vector </a:t>
            </a:r>
            <a:r>
              <a:rPr lang="en-US" altLang="zh-TW" sz="2400" dirty="0" err="1"/>
              <a:t>h</a:t>
            </a:r>
            <a:r>
              <a:rPr lang="en-US" altLang="zh-TW" sz="2400" baseline="30000" dirty="0" err="1"/>
              <a:t>dog</a:t>
            </a:r>
            <a:r>
              <a:rPr lang="en-US" altLang="zh-TW" sz="2400" dirty="0"/>
              <a:t> and </a:t>
            </a:r>
            <a:r>
              <a:rPr lang="en-US" altLang="zh-TW" sz="2400" dirty="0" err="1"/>
              <a:t>h</a:t>
            </a:r>
            <a:r>
              <a:rPr lang="en-US" altLang="zh-TW" sz="2400" baseline="30000" dirty="0" err="1"/>
              <a:t>cat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50496" y="5211535"/>
                <a:ext cx="8484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:r>
                  <a:rPr lang="en-US" altLang="zh-TW" sz="2400" dirty="0" err="1"/>
                  <a:t>v</a:t>
                </a:r>
                <a:r>
                  <a:rPr lang="en-US" altLang="zh-TW" sz="2400" baseline="30000" dirty="0" err="1"/>
                  <a:t>jumped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h</a:t>
                </a:r>
                <a:r>
                  <a:rPr lang="en-US" altLang="zh-TW" sz="2400" baseline="30000" dirty="0" err="1"/>
                  <a:t>cat</a:t>
                </a:r>
                <a:r>
                  <a:rPr lang="en-US" altLang="zh-TW" sz="2400" dirty="0"/>
                  <a:t> is large, v</a:t>
                </a:r>
                <a:r>
                  <a:rPr lang="en-US" altLang="zh-TW" sz="2400" baseline="30000" dirty="0" err="1"/>
                  <a:t>jumped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h</a:t>
                </a:r>
                <a:r>
                  <a:rPr lang="en-US" altLang="zh-TW" sz="2400" baseline="30000" dirty="0" err="1"/>
                  <a:t>dog</a:t>
                </a:r>
                <a:r>
                  <a:rPr lang="en-US" altLang="zh-TW" sz="2400" dirty="0"/>
                  <a:t> would be large accordingly.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6" y="5211535"/>
                <a:ext cx="8484779" cy="461665"/>
              </a:xfrm>
              <a:prstGeom prst="rect">
                <a:avLst/>
              </a:prstGeom>
              <a:blipFill>
                <a:blip r:embed="rId10"/>
                <a:stretch>
                  <a:fillRect l="-107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4517684" y="6151441"/>
            <a:ext cx="427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Smoothing is automatically done. 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27014" y="5653572"/>
            <a:ext cx="658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Even if we have never seen “dog jumped …”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29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Factorization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94043" y="1945938"/>
            <a:ext cx="450166" cy="32215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03199" y="5209999"/>
            <a:ext cx="171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history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945918" y="4154565"/>
            <a:ext cx="351692" cy="3516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83363" y="4423546"/>
                <a:ext cx="873381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𝑑𝑜𝑔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363" y="4423546"/>
                <a:ext cx="873381" cy="468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165760" y="2384884"/>
                <a:ext cx="8605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𝑟𝑎𝑛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760" y="2384884"/>
                <a:ext cx="86055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114813" y="4422368"/>
                <a:ext cx="1035348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𝑐𝑟𝑖𝑒𝑑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813" y="4422368"/>
                <a:ext cx="1035348" cy="473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0" y="4078528"/>
            <a:ext cx="84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grpSp>
        <p:nvGrpSpPr>
          <p:cNvPr id="78" name="群組 77"/>
          <p:cNvGrpSpPr/>
          <p:nvPr/>
        </p:nvGrpSpPr>
        <p:grpSpPr>
          <a:xfrm>
            <a:off x="4250504" y="1977821"/>
            <a:ext cx="1242511" cy="3221501"/>
            <a:chOff x="5621481" y="2362501"/>
            <a:chExt cx="1242511" cy="3221501"/>
          </a:xfrm>
        </p:grpSpPr>
        <p:sp>
          <p:nvSpPr>
            <p:cNvPr id="6" name="矩形 5"/>
            <p:cNvSpPr/>
            <p:nvPr/>
          </p:nvSpPr>
          <p:spPr>
            <a:xfrm>
              <a:off x="5621481" y="2362501"/>
              <a:ext cx="438443" cy="32215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990288" y="2926308"/>
              <a:ext cx="847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ran</a:t>
              </a:r>
              <a:endParaRPr lang="zh-TW" altLang="en-US" sz="24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016548" y="4551939"/>
              <a:ext cx="847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cried</a:t>
              </a:r>
              <a:endParaRPr lang="zh-TW" altLang="en-US" sz="2400" dirty="0"/>
            </a:p>
          </p:txBody>
        </p:sp>
        <p:sp>
          <p:nvSpPr>
            <p:cNvPr id="17" name="橢圓 16"/>
            <p:cNvSpPr/>
            <p:nvPr/>
          </p:nvSpPr>
          <p:spPr>
            <a:xfrm>
              <a:off x="5664856" y="2968707"/>
              <a:ext cx="351692" cy="35169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5664856" y="4606926"/>
              <a:ext cx="351692" cy="35169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577846" y="2692148"/>
            <a:ext cx="450166" cy="1729080"/>
            <a:chOff x="4380913" y="3035640"/>
            <a:chExt cx="450166" cy="1729080"/>
          </a:xfrm>
        </p:grpSpPr>
        <p:sp>
          <p:nvSpPr>
            <p:cNvPr id="10" name="矩形 9"/>
            <p:cNvSpPr/>
            <p:nvPr/>
          </p:nvSpPr>
          <p:spPr>
            <a:xfrm>
              <a:off x="4380913" y="3035640"/>
              <a:ext cx="450166" cy="17290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4430150" y="3082584"/>
              <a:ext cx="351692" cy="3516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4430150" y="3512152"/>
              <a:ext cx="351692" cy="3516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4430150" y="3932064"/>
              <a:ext cx="351692" cy="3516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4430150" y="4381303"/>
              <a:ext cx="351692" cy="3516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5" name="直線單箭頭接點 24"/>
          <p:cNvCxnSpPr>
            <a:cxnSpLocks/>
            <a:stCxn id="9" idx="6"/>
            <a:endCxn id="19" idx="2"/>
          </p:cNvCxnSpPr>
          <p:nvPr/>
        </p:nvCxnSpPr>
        <p:spPr>
          <a:xfrm flipV="1">
            <a:off x="1297610" y="2914938"/>
            <a:ext cx="1329473" cy="14154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  <a:stCxn id="9" idx="6"/>
            <a:endCxn id="20" idx="2"/>
          </p:cNvCxnSpPr>
          <p:nvPr/>
        </p:nvCxnSpPr>
        <p:spPr>
          <a:xfrm flipV="1">
            <a:off x="1297610" y="3344506"/>
            <a:ext cx="1329473" cy="9859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cxnSpLocks/>
            <a:stCxn id="9" idx="6"/>
            <a:endCxn id="21" idx="2"/>
          </p:cNvCxnSpPr>
          <p:nvPr/>
        </p:nvCxnSpPr>
        <p:spPr>
          <a:xfrm flipV="1">
            <a:off x="1297610" y="3764418"/>
            <a:ext cx="1329473" cy="5659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cxnSpLocks/>
            <a:stCxn id="9" idx="6"/>
            <a:endCxn id="22" idx="2"/>
          </p:cNvCxnSpPr>
          <p:nvPr/>
        </p:nvCxnSpPr>
        <p:spPr>
          <a:xfrm flipV="1">
            <a:off x="1297610" y="4213657"/>
            <a:ext cx="1329473" cy="1167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cxnSpLocks/>
            <a:stCxn id="19" idx="6"/>
            <a:endCxn id="17" idx="2"/>
          </p:cNvCxnSpPr>
          <p:nvPr/>
        </p:nvCxnSpPr>
        <p:spPr>
          <a:xfrm flipV="1">
            <a:off x="2978775" y="2759873"/>
            <a:ext cx="1315104" cy="1550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cxnSpLocks/>
            <a:stCxn id="20" idx="6"/>
            <a:endCxn id="17" idx="2"/>
          </p:cNvCxnSpPr>
          <p:nvPr/>
        </p:nvCxnSpPr>
        <p:spPr>
          <a:xfrm flipV="1">
            <a:off x="2978775" y="2759873"/>
            <a:ext cx="1315104" cy="5846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cxnSpLocks/>
            <a:stCxn id="21" idx="6"/>
            <a:endCxn id="17" idx="2"/>
          </p:cNvCxnSpPr>
          <p:nvPr/>
        </p:nvCxnSpPr>
        <p:spPr>
          <a:xfrm flipV="1">
            <a:off x="2978775" y="2759873"/>
            <a:ext cx="1315104" cy="1004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cxnSpLocks/>
            <a:stCxn id="22" idx="6"/>
            <a:endCxn id="17" idx="2"/>
          </p:cNvCxnSpPr>
          <p:nvPr/>
        </p:nvCxnSpPr>
        <p:spPr>
          <a:xfrm flipV="1">
            <a:off x="2978775" y="2759873"/>
            <a:ext cx="1315104" cy="14537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cxnSpLocks/>
            <a:stCxn id="19" idx="6"/>
            <a:endCxn id="18" idx="2"/>
          </p:cNvCxnSpPr>
          <p:nvPr/>
        </p:nvCxnSpPr>
        <p:spPr>
          <a:xfrm>
            <a:off x="2978775" y="2914938"/>
            <a:ext cx="1315104" cy="14831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cxnSpLocks/>
            <a:stCxn id="20" idx="6"/>
            <a:endCxn id="18" idx="2"/>
          </p:cNvCxnSpPr>
          <p:nvPr/>
        </p:nvCxnSpPr>
        <p:spPr>
          <a:xfrm>
            <a:off x="2978775" y="3344506"/>
            <a:ext cx="1315104" cy="1053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>
            <a:cxnSpLocks/>
            <a:stCxn id="21" idx="6"/>
            <a:endCxn id="18" idx="2"/>
          </p:cNvCxnSpPr>
          <p:nvPr/>
        </p:nvCxnSpPr>
        <p:spPr>
          <a:xfrm>
            <a:off x="2978775" y="3764418"/>
            <a:ext cx="1315104" cy="633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>
            <a:cxnSpLocks/>
            <a:endCxn id="18" idx="2"/>
          </p:cNvCxnSpPr>
          <p:nvPr/>
        </p:nvCxnSpPr>
        <p:spPr>
          <a:xfrm>
            <a:off x="2978775" y="4201336"/>
            <a:ext cx="1315104" cy="1967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5856178" y="1977821"/>
            <a:ext cx="438443" cy="3221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5899553" y="2584027"/>
            <a:ext cx="351692" cy="35169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5899553" y="4222246"/>
            <a:ext cx="351692" cy="35169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/>
          <p:cNvSpPr txBox="1"/>
          <p:nvPr/>
        </p:nvSpPr>
        <p:spPr>
          <a:xfrm>
            <a:off x="5106486" y="4621728"/>
            <a:ext cx="187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</a:t>
            </a:r>
            <a:r>
              <a:rPr lang="en-US" altLang="zh-TW" sz="2400" dirty="0" err="1"/>
              <a:t>cried|dog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3622597" y="5220845"/>
            <a:ext cx="187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vocabulary</a:t>
            </a:r>
            <a:endParaRPr lang="zh-TW" altLang="en-US" sz="2400" dirty="0"/>
          </a:p>
        </p:txBody>
      </p:sp>
      <p:grpSp>
        <p:nvGrpSpPr>
          <p:cNvPr id="84" name="群組 83"/>
          <p:cNvGrpSpPr/>
          <p:nvPr/>
        </p:nvGrpSpPr>
        <p:grpSpPr>
          <a:xfrm>
            <a:off x="4314200" y="3413232"/>
            <a:ext cx="1870418" cy="716153"/>
            <a:chOff x="4325436" y="3874569"/>
            <a:chExt cx="1870418" cy="716153"/>
          </a:xfrm>
        </p:grpSpPr>
        <p:sp>
          <p:nvSpPr>
            <p:cNvPr id="75" name="箭號: 向右 74"/>
            <p:cNvSpPr/>
            <p:nvPr/>
          </p:nvSpPr>
          <p:spPr>
            <a:xfrm>
              <a:off x="4877875" y="3874569"/>
              <a:ext cx="881928" cy="41991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4325436" y="4129057"/>
              <a:ext cx="1870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softmax</a:t>
              </a:r>
              <a:endParaRPr lang="zh-TW" altLang="en-US" sz="2400" dirty="0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5260645" y="2897844"/>
            <a:ext cx="171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</a:t>
            </a:r>
            <a:r>
              <a:rPr lang="en-US" altLang="zh-TW" sz="2400" dirty="0" err="1"/>
              <a:t>ran|dog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85" name="箭號: 左-右雙向 84"/>
          <p:cNvSpPr/>
          <p:nvPr/>
        </p:nvSpPr>
        <p:spPr>
          <a:xfrm>
            <a:off x="6432660" y="3413232"/>
            <a:ext cx="1003300" cy="41991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/>
        </p:nvSpPr>
        <p:spPr>
          <a:xfrm>
            <a:off x="7600971" y="1971517"/>
            <a:ext cx="438443" cy="32215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橢圓 86"/>
          <p:cNvSpPr/>
          <p:nvPr/>
        </p:nvSpPr>
        <p:spPr>
          <a:xfrm>
            <a:off x="7644346" y="2577723"/>
            <a:ext cx="351692" cy="351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橢圓 87"/>
          <p:cNvSpPr/>
          <p:nvPr/>
        </p:nvSpPr>
        <p:spPr>
          <a:xfrm>
            <a:off x="7644346" y="4215942"/>
            <a:ext cx="351692" cy="351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文字方塊 88"/>
          <p:cNvSpPr txBox="1"/>
          <p:nvPr/>
        </p:nvSpPr>
        <p:spPr>
          <a:xfrm>
            <a:off x="6896819" y="5208888"/>
            <a:ext cx="184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from training data</a:t>
            </a:r>
            <a:endParaRPr lang="zh-TW" altLang="en-US" sz="2400" dirty="0"/>
          </a:p>
        </p:txBody>
      </p:sp>
      <p:sp>
        <p:nvSpPr>
          <p:cNvPr id="90" name="文字方塊 89"/>
          <p:cNvSpPr txBox="1"/>
          <p:nvPr/>
        </p:nvSpPr>
        <p:spPr>
          <a:xfrm>
            <a:off x="8068166" y="2508259"/>
            <a:ext cx="62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0.2</a:t>
            </a:r>
            <a:endParaRPr lang="zh-TW" altLang="en-US" sz="2400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8010819" y="4169484"/>
            <a:ext cx="62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0.0</a:t>
            </a:r>
            <a:endParaRPr lang="zh-TW" altLang="en-US" sz="2400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6896818" y="1423300"/>
            <a:ext cx="184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target</a:t>
            </a:r>
            <a:endParaRPr lang="zh-TW" altLang="en-US" sz="2400" dirty="0"/>
          </a:p>
        </p:txBody>
      </p:sp>
      <p:sp>
        <p:nvSpPr>
          <p:cNvPr id="94" name="文字方塊 93"/>
          <p:cNvSpPr txBox="1"/>
          <p:nvPr/>
        </p:nvSpPr>
        <p:spPr>
          <a:xfrm>
            <a:off x="2064200" y="5926273"/>
            <a:ext cx="511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Consider it as a NN 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/>
              <p:cNvSpPr txBox="1"/>
              <p:nvPr/>
            </p:nvSpPr>
            <p:spPr>
              <a:xfrm>
                <a:off x="5908362" y="155433"/>
                <a:ext cx="3055195" cy="939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文字方塊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362" y="155433"/>
                <a:ext cx="3055195" cy="939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文字方塊 95"/>
          <p:cNvSpPr txBox="1"/>
          <p:nvPr/>
        </p:nvSpPr>
        <p:spPr>
          <a:xfrm>
            <a:off x="5999101" y="3782796"/>
            <a:ext cx="187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Cross Entropy</a:t>
            </a:r>
            <a:endParaRPr lang="zh-TW" altLang="en-US" sz="2400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26278" y="2626552"/>
            <a:ext cx="84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cat</a:t>
            </a:r>
            <a:endParaRPr lang="zh-TW" altLang="en-US" sz="2400" dirty="0"/>
          </a:p>
        </p:txBody>
      </p:sp>
      <p:sp>
        <p:nvSpPr>
          <p:cNvPr id="98" name="橢圓 97"/>
          <p:cNvSpPr/>
          <p:nvPr/>
        </p:nvSpPr>
        <p:spPr>
          <a:xfrm>
            <a:off x="937330" y="2692148"/>
            <a:ext cx="351692" cy="3516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9" name="直線單箭頭接點 98"/>
          <p:cNvCxnSpPr>
            <a:cxnSpLocks/>
            <a:stCxn id="98" idx="6"/>
          </p:cNvCxnSpPr>
          <p:nvPr/>
        </p:nvCxnSpPr>
        <p:spPr>
          <a:xfrm>
            <a:off x="1289022" y="2867994"/>
            <a:ext cx="1300330" cy="895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 101"/>
              <p:cNvSpPr/>
              <p:nvPr/>
            </p:nvSpPr>
            <p:spPr>
              <a:xfrm>
                <a:off x="1544932" y="4306792"/>
                <a:ext cx="873381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𝑑𝑜𝑔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2" name="矩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932" y="4306792"/>
                <a:ext cx="873381" cy="468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矩形 102"/>
              <p:cNvSpPr/>
              <p:nvPr/>
            </p:nvSpPr>
            <p:spPr>
              <a:xfrm>
                <a:off x="1568396" y="2427415"/>
                <a:ext cx="8034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𝑐𝑎𝑡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3" name="矩形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396" y="2427415"/>
                <a:ext cx="80342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直線單箭頭接點 103"/>
          <p:cNvCxnSpPr>
            <a:cxnSpLocks/>
            <a:stCxn id="98" idx="6"/>
            <a:endCxn id="20" idx="2"/>
          </p:cNvCxnSpPr>
          <p:nvPr/>
        </p:nvCxnSpPr>
        <p:spPr>
          <a:xfrm>
            <a:off x="1289022" y="2867994"/>
            <a:ext cx="1338061" cy="476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>
            <a:cxnSpLocks/>
            <a:stCxn id="98" idx="6"/>
            <a:endCxn id="21" idx="2"/>
          </p:cNvCxnSpPr>
          <p:nvPr/>
        </p:nvCxnSpPr>
        <p:spPr>
          <a:xfrm>
            <a:off x="1289022" y="2867994"/>
            <a:ext cx="1338061" cy="8964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cxnSpLocks/>
            <a:stCxn id="98" idx="6"/>
            <a:endCxn id="22" idx="2"/>
          </p:cNvCxnSpPr>
          <p:nvPr/>
        </p:nvCxnSpPr>
        <p:spPr>
          <a:xfrm>
            <a:off x="1289022" y="2867994"/>
            <a:ext cx="1338061" cy="1345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字方塊 112"/>
          <p:cNvSpPr txBox="1"/>
          <p:nvPr/>
        </p:nvSpPr>
        <p:spPr>
          <a:xfrm>
            <a:off x="978147" y="4099578"/>
            <a:ext cx="28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14" name="文字方塊 113"/>
          <p:cNvSpPr txBox="1"/>
          <p:nvPr/>
        </p:nvSpPr>
        <p:spPr>
          <a:xfrm>
            <a:off x="976676" y="2637161"/>
            <a:ext cx="28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15" name="文字方塊 114"/>
          <p:cNvSpPr txBox="1"/>
          <p:nvPr/>
        </p:nvSpPr>
        <p:spPr>
          <a:xfrm>
            <a:off x="229641" y="5655367"/>
            <a:ext cx="1716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1-of-N encoding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91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1" grpId="0"/>
      <p:bldP spid="12" grpId="0"/>
      <p:bldP spid="13" grpId="0"/>
      <p:bldP spid="14" grpId="0"/>
      <p:bldP spid="69" grpId="0" animBg="1"/>
      <p:bldP spid="72" grpId="0" animBg="1"/>
      <p:bldP spid="73" grpId="0" animBg="1"/>
      <p:bldP spid="74" grpId="0"/>
      <p:bldP spid="76" grpId="0"/>
      <p:bldP spid="8" grpId="0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3" grpId="0"/>
      <p:bldP spid="94" grpId="0"/>
      <p:bldP spid="96" grpId="0"/>
      <p:bldP spid="97" grpId="0"/>
      <p:bldP spid="98" grpId="0" animBg="1"/>
      <p:bldP spid="102" grpId="0"/>
      <p:bldP spid="103" grpId="0"/>
      <p:bldP spid="113" grpId="0"/>
      <p:bldP spid="114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RNN-based LM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100469" y="6046749"/>
                <a:ext cx="421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469" y="6046749"/>
                <a:ext cx="421847" cy="369332"/>
              </a:xfrm>
              <a:prstGeom prst="rect">
                <a:avLst/>
              </a:prstGeom>
              <a:blipFill>
                <a:blip r:embed="rId2"/>
                <a:stretch>
                  <a:fillRect l="-10145" r="-57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09731" y="6017773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731" y="6017773"/>
                <a:ext cx="428964" cy="369332"/>
              </a:xfrm>
              <a:prstGeom prst="rect">
                <a:avLst/>
              </a:prstGeom>
              <a:blipFill>
                <a:blip r:embed="rId3"/>
                <a:stretch>
                  <a:fillRect l="-8451" r="-42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760165" y="6046749"/>
                <a:ext cx="404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165" y="6046749"/>
                <a:ext cx="404534" cy="369332"/>
              </a:xfrm>
              <a:prstGeom prst="rect">
                <a:avLst/>
              </a:prstGeom>
              <a:blipFill>
                <a:blip r:embed="rId4"/>
                <a:stretch>
                  <a:fillRect l="-10606" r="-454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803394" y="4696973"/>
            <a:ext cx="931333" cy="9313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838196" y="4696972"/>
            <a:ext cx="507999" cy="9313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0</a:t>
            </a:r>
            <a:endParaRPr lang="zh-TW" altLang="en-US" sz="2800" baseline="30000" dirty="0"/>
          </a:p>
        </p:txBody>
      </p:sp>
      <p:sp>
        <p:nvSpPr>
          <p:cNvPr id="11" name="矩形 10"/>
          <p:cNvSpPr/>
          <p:nvPr/>
        </p:nvSpPr>
        <p:spPr>
          <a:xfrm>
            <a:off x="3158063" y="4720120"/>
            <a:ext cx="507999" cy="9313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1</a:t>
            </a:r>
            <a:endParaRPr lang="zh-TW" altLang="en-US" sz="2800" baseline="30000" dirty="0"/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>
            <a:off x="1396993" y="5168854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cxnSpLocks/>
          </p:cNvCxnSpPr>
          <p:nvPr/>
        </p:nvCxnSpPr>
        <p:spPr>
          <a:xfrm>
            <a:off x="2768595" y="5185787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cxnSpLocks/>
          </p:cNvCxnSpPr>
          <p:nvPr/>
        </p:nvCxnSpPr>
        <p:spPr>
          <a:xfrm rot="16200000">
            <a:off x="2091259" y="5823039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089398" y="4725949"/>
            <a:ext cx="931333" cy="9313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cxnSp>
        <p:nvCxnSpPr>
          <p:cNvPr id="19" name="直線單箭頭接點 18"/>
          <p:cNvCxnSpPr>
            <a:cxnSpLocks/>
          </p:cNvCxnSpPr>
          <p:nvPr/>
        </p:nvCxnSpPr>
        <p:spPr>
          <a:xfrm>
            <a:off x="3682997" y="5197830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cxnSpLocks/>
          </p:cNvCxnSpPr>
          <p:nvPr/>
        </p:nvCxnSpPr>
        <p:spPr>
          <a:xfrm>
            <a:off x="5054599" y="5214763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cxnSpLocks/>
          </p:cNvCxnSpPr>
          <p:nvPr/>
        </p:nvCxnSpPr>
        <p:spPr>
          <a:xfrm rot="16200000">
            <a:off x="4377263" y="5852015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409268" y="4730837"/>
            <a:ext cx="931333" cy="9313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6409268" y="3837968"/>
            <a:ext cx="931333" cy="4272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h</a:t>
            </a:r>
            <a:r>
              <a:rPr lang="en-US" altLang="zh-TW" sz="2800" baseline="30000" dirty="0" err="1"/>
              <a:t>t</a:t>
            </a:r>
            <a:endParaRPr lang="zh-TW" altLang="en-US" sz="2800" baseline="30000" dirty="0"/>
          </a:p>
        </p:txBody>
      </p:sp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6002867" y="5202718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</p:cNvCxnSpPr>
          <p:nvPr/>
        </p:nvCxnSpPr>
        <p:spPr>
          <a:xfrm rot="16200000">
            <a:off x="6697133" y="5856903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5378452" y="4862928"/>
            <a:ext cx="93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cxnSp>
        <p:nvCxnSpPr>
          <p:cNvPr id="31" name="直線單箭頭接點 30"/>
          <p:cNvCxnSpPr>
            <a:cxnSpLocks/>
          </p:cNvCxnSpPr>
          <p:nvPr/>
        </p:nvCxnSpPr>
        <p:spPr>
          <a:xfrm rot="16200000">
            <a:off x="6675967" y="4502238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5531778" y="3133590"/>
                <a:ext cx="8605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𝑟𝑎𝑛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778" y="3133590"/>
                <a:ext cx="8605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389931" y="3058132"/>
                <a:ext cx="1035348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𝑐𝑟𝑖𝑒𝑑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931" y="3058132"/>
                <a:ext cx="1035348" cy="473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群組 33"/>
          <p:cNvGrpSpPr/>
          <p:nvPr/>
        </p:nvGrpSpPr>
        <p:grpSpPr>
          <a:xfrm rot="16200000">
            <a:off x="6672645" y="805860"/>
            <a:ext cx="438443" cy="3221501"/>
            <a:chOff x="5621481" y="2362501"/>
            <a:chExt cx="438443" cy="3221501"/>
          </a:xfrm>
        </p:grpSpPr>
        <p:sp>
          <p:nvSpPr>
            <p:cNvPr id="35" name="矩形 34"/>
            <p:cNvSpPr/>
            <p:nvPr/>
          </p:nvSpPr>
          <p:spPr>
            <a:xfrm>
              <a:off x="5621481" y="2362501"/>
              <a:ext cx="438443" cy="32215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5664856" y="2968707"/>
              <a:ext cx="351692" cy="35169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5664856" y="4606926"/>
              <a:ext cx="351692" cy="35169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0" name="直線單箭頭接點 39"/>
          <p:cNvCxnSpPr>
            <a:cxnSpLocks/>
            <a:endCxn id="38" idx="2"/>
          </p:cNvCxnSpPr>
          <p:nvPr/>
        </p:nvCxnSpPr>
        <p:spPr>
          <a:xfrm flipH="1" flipV="1">
            <a:off x="6063168" y="2592457"/>
            <a:ext cx="457006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cxnSpLocks/>
            <a:stCxn id="23" idx="0"/>
            <a:endCxn id="38" idx="2"/>
          </p:cNvCxnSpPr>
          <p:nvPr/>
        </p:nvCxnSpPr>
        <p:spPr>
          <a:xfrm flipH="1" flipV="1">
            <a:off x="6063168" y="2592457"/>
            <a:ext cx="811767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cxnSpLocks/>
            <a:endCxn id="38" idx="2"/>
          </p:cNvCxnSpPr>
          <p:nvPr/>
        </p:nvCxnSpPr>
        <p:spPr>
          <a:xfrm flipH="1" flipV="1">
            <a:off x="6063168" y="2592457"/>
            <a:ext cx="1223869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cxnSpLocks/>
            <a:endCxn id="39" idx="2"/>
          </p:cNvCxnSpPr>
          <p:nvPr/>
        </p:nvCxnSpPr>
        <p:spPr>
          <a:xfrm flipV="1">
            <a:off x="6505807" y="2592457"/>
            <a:ext cx="1195580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cxnSpLocks/>
            <a:stCxn id="23" idx="0"/>
            <a:endCxn id="39" idx="2"/>
          </p:cNvCxnSpPr>
          <p:nvPr/>
        </p:nvCxnSpPr>
        <p:spPr>
          <a:xfrm flipV="1">
            <a:off x="6874935" y="2592457"/>
            <a:ext cx="826452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cxnSpLocks/>
            <a:endCxn id="39" idx="2"/>
          </p:cNvCxnSpPr>
          <p:nvPr/>
        </p:nvCxnSpPr>
        <p:spPr>
          <a:xfrm flipV="1">
            <a:off x="7258748" y="2592457"/>
            <a:ext cx="442639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/>
          <p:cNvSpPr txBox="1"/>
          <p:nvPr/>
        </p:nvSpPr>
        <p:spPr>
          <a:xfrm>
            <a:off x="5773879" y="1756582"/>
            <a:ext cx="84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ran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7384550" y="1789529"/>
            <a:ext cx="84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cried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852006" y="2567734"/>
            <a:ext cx="3935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TW" sz="2400" dirty="0"/>
              <a:t>If we use 1-of-N encoding to represent the history, history cannot be very long.</a:t>
            </a:r>
            <a:endParaRPr lang="zh-TW" altLang="en-US" sz="2400" dirty="0"/>
          </a:p>
        </p:txBody>
      </p:sp>
      <p:sp>
        <p:nvSpPr>
          <p:cNvPr id="37" name="箭號: 左-右雙向 36"/>
          <p:cNvSpPr/>
          <p:nvPr/>
        </p:nvSpPr>
        <p:spPr>
          <a:xfrm rot="5400000">
            <a:off x="6437654" y="1520520"/>
            <a:ext cx="866094" cy="41991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5249333" y="280633"/>
            <a:ext cx="3894667" cy="990345"/>
            <a:chOff x="5249333" y="280633"/>
            <a:chExt cx="3894667" cy="990345"/>
          </a:xfrm>
        </p:grpSpPr>
        <p:grpSp>
          <p:nvGrpSpPr>
            <p:cNvPr id="6" name="群組 5"/>
            <p:cNvGrpSpPr/>
            <p:nvPr/>
          </p:nvGrpSpPr>
          <p:grpSpPr>
            <a:xfrm rot="5400000">
              <a:off x="6640862" y="-558994"/>
              <a:ext cx="438443" cy="3221501"/>
              <a:chOff x="9315862" y="747628"/>
              <a:chExt cx="438443" cy="3221501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9315862" y="747628"/>
                <a:ext cx="438443" cy="322150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9359237" y="2575106"/>
                <a:ext cx="351692" cy="3516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字方塊 51"/>
                <p:cNvSpPr txBox="1"/>
                <p:nvPr/>
              </p:nvSpPr>
              <p:spPr>
                <a:xfrm>
                  <a:off x="5804026" y="280633"/>
                  <a:ext cx="14035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2" name="文字方塊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026" y="280633"/>
                  <a:ext cx="1403562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435"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字方塊 7"/>
            <p:cNvSpPr txBox="1"/>
            <p:nvPr/>
          </p:nvSpPr>
          <p:spPr>
            <a:xfrm>
              <a:off x="7110902" y="295457"/>
              <a:ext cx="2033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(0 otherwise)</a:t>
              </a:r>
              <a:endParaRPr lang="zh-TW" altLang="en-US" sz="2400" dirty="0"/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5378452" y="5912576"/>
            <a:ext cx="93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523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 animBg="1"/>
      <p:bldP spid="10" grpId="0" animBg="1"/>
      <p:bldP spid="11" grpId="0" animBg="1"/>
      <p:bldP spid="16" grpId="0" animBg="1"/>
      <p:bldP spid="22" grpId="0" animBg="1"/>
      <p:bldP spid="23" grpId="0" animBg="1"/>
      <p:bldP spid="28" grpId="0"/>
      <p:bldP spid="32" grpId="0"/>
      <p:bldP spid="33" grpId="0"/>
      <p:bldP spid="50" grpId="0"/>
      <p:bldP spid="51" grpId="0"/>
      <p:bldP spid="3" grpId="0"/>
      <p:bldP spid="37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Class-based Language Modeling</a:t>
            </a:r>
            <a:endParaRPr lang="zh-TW" altLang="en-US" dirty="0"/>
          </a:p>
        </p:txBody>
      </p:sp>
      <p:sp>
        <p:nvSpPr>
          <p:cNvPr id="4" name="流程圖: 磁碟 3"/>
          <p:cNvSpPr/>
          <p:nvPr/>
        </p:nvSpPr>
        <p:spPr>
          <a:xfrm>
            <a:off x="948415" y="1856766"/>
            <a:ext cx="1770743" cy="146594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磁碟 4"/>
          <p:cNvSpPr/>
          <p:nvPr/>
        </p:nvSpPr>
        <p:spPr>
          <a:xfrm>
            <a:off x="3394075" y="1856768"/>
            <a:ext cx="1770743" cy="146594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流程圖: 磁碟 5"/>
          <p:cNvSpPr/>
          <p:nvPr/>
        </p:nvSpPr>
        <p:spPr>
          <a:xfrm>
            <a:off x="6130008" y="1898431"/>
            <a:ext cx="1770743" cy="1465943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391102" y="2358906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62932" y="2652262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 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645104" y="2785820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bird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085315" y="2268149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336029" y="2531157"/>
            <a:ext cx="132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jumped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68333" y="2786507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walk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612603" y="2417321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209826" y="2741049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by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015380" y="2693925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72219" y="1410787"/>
            <a:ext cx="218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1: </a:t>
            </a:r>
            <a:r>
              <a:rPr lang="en-US" altLang="zh-TW" sz="2400" b="1" i="1" dirty="0">
                <a:solidFill>
                  <a:srgbClr val="FF0000"/>
                </a:solidFill>
              </a:rPr>
              <a:t>A</a:t>
            </a:r>
            <a:r>
              <a:rPr lang="en-US" altLang="zh-TW" sz="2400" dirty="0"/>
              <a:t>nimal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310619" y="1422254"/>
            <a:ext cx="190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2: </a:t>
            </a:r>
            <a:r>
              <a:rPr lang="en-US" altLang="zh-TW" sz="2400" b="1" i="1" dirty="0">
                <a:solidFill>
                  <a:srgbClr val="FF0000"/>
                </a:solidFill>
              </a:rPr>
              <a:t>V</a:t>
            </a:r>
            <a:r>
              <a:rPr lang="en-US" altLang="zh-TW" sz="2400" dirty="0"/>
              <a:t>erb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569397" y="1435092"/>
            <a:ext cx="315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3: </a:t>
            </a:r>
            <a:r>
              <a:rPr lang="en-US" altLang="zh-TW" sz="2400" b="1" i="1" dirty="0">
                <a:solidFill>
                  <a:srgbClr val="FF0000"/>
                </a:solidFill>
              </a:rPr>
              <a:t>F</a:t>
            </a:r>
            <a:r>
              <a:rPr lang="en-US" altLang="zh-TW" sz="2400" dirty="0"/>
              <a:t>unction word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28650" y="3680060"/>
            <a:ext cx="311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 = “w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w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 w</a:t>
            </a:r>
            <a:r>
              <a:rPr lang="en-US" altLang="zh-TW" sz="2800" baseline="-25000" dirty="0"/>
              <a:t>3</a:t>
            </a:r>
            <a:r>
              <a:rPr lang="en-US" altLang="zh-TW" sz="2800" dirty="0"/>
              <a:t>”</a:t>
            </a:r>
            <a:endParaRPr lang="zh-TW" altLang="en-US" sz="2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621512" y="5486856"/>
            <a:ext cx="677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 X P(w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|C(w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)) P(w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|C(w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)) P(w</a:t>
            </a:r>
            <a:r>
              <a:rPr lang="en-US" altLang="zh-TW" sz="2800" baseline="-25000" dirty="0"/>
              <a:t>3</a:t>
            </a:r>
            <a:r>
              <a:rPr lang="en-US" altLang="zh-TW" sz="2800" dirty="0"/>
              <a:t>|C(w</a:t>
            </a:r>
            <a:r>
              <a:rPr lang="en-US" altLang="zh-TW" sz="2800" baseline="-25000" dirty="0"/>
              <a:t>3</a:t>
            </a:r>
            <a:r>
              <a:rPr lang="en-US" altLang="zh-TW" sz="2800" dirty="0"/>
              <a:t>))</a:t>
            </a:r>
            <a:endParaRPr lang="zh-TW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19580" y="4325040"/>
            <a:ext cx="789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P(W) = P(w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|START) P(w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|w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) P(w</a:t>
            </a:r>
            <a:r>
              <a:rPr lang="en-US" altLang="zh-TW" sz="2800" baseline="-25000" dirty="0"/>
              <a:t>3</a:t>
            </a:r>
            <a:r>
              <a:rPr lang="en-US" altLang="zh-TW" sz="2800" dirty="0"/>
              <a:t>|w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455756" y="3689474"/>
            <a:ext cx="444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C(</a:t>
            </a:r>
            <a:r>
              <a:rPr lang="en-US" altLang="zh-TW" sz="2800" dirty="0" err="1"/>
              <a:t>w</a:t>
            </a:r>
            <a:r>
              <a:rPr lang="en-US" altLang="zh-TW" sz="2800" baseline="-25000" dirty="0" err="1"/>
              <a:t>i</a:t>
            </a:r>
            <a:r>
              <a:rPr lang="en-US" altLang="zh-TW" sz="2800" dirty="0"/>
              <a:t>): class of word </a:t>
            </a:r>
            <a:r>
              <a:rPr lang="en-US" altLang="zh-TW" sz="2800" dirty="0" err="1"/>
              <a:t>w</a:t>
            </a:r>
            <a:r>
              <a:rPr lang="en-US" altLang="zh-TW" sz="2800" baseline="-25000" dirty="0" err="1"/>
              <a:t>i</a:t>
            </a:r>
            <a:endParaRPr lang="zh-TW" altLang="en-US" sz="2800" baseline="-25000" dirty="0"/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631825" y="4571703"/>
            <a:ext cx="5806620" cy="43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619580" y="4942623"/>
            <a:ext cx="789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P(W) = P(C(w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)|START) P(C(w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)|C(w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)) P(C(w</a:t>
            </a:r>
            <a:r>
              <a:rPr lang="en-US" altLang="zh-TW" sz="2800" baseline="-25000" dirty="0"/>
              <a:t>3</a:t>
            </a:r>
            <a:r>
              <a:rPr lang="en-US" altLang="zh-TW" sz="2800" dirty="0"/>
              <a:t>)|C(w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))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5A4F-9F25-49E2-9D67-5955AFDD8BF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2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Class-based Language Modeling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310344" y="5643505"/>
            <a:ext cx="7180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P( class </a:t>
            </a:r>
            <a:r>
              <a:rPr lang="en-US" altLang="zh-TW" sz="2800" dirty="0" err="1"/>
              <a:t>i</a:t>
            </a:r>
            <a:r>
              <a:rPr lang="en-US" altLang="zh-TW" sz="2800" dirty="0"/>
              <a:t> | class j ) and  P(word w| class </a:t>
            </a:r>
            <a:r>
              <a:rPr lang="en-US" altLang="zh-TW" sz="2800" dirty="0" err="1"/>
              <a:t>i</a:t>
            </a:r>
            <a:r>
              <a:rPr lang="en-US" altLang="zh-TW" sz="2800" dirty="0"/>
              <a:t> ) are estimated from training data.</a:t>
            </a:r>
            <a:endParaRPr lang="zh-TW" altLang="en-US" sz="2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28395" y="4513623"/>
            <a:ext cx="874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P(W) = P(</a:t>
            </a:r>
            <a:r>
              <a:rPr lang="en-US" altLang="zh-TW" sz="2800" b="1" i="1" dirty="0">
                <a:solidFill>
                  <a:srgbClr val="FF0000"/>
                </a:solidFill>
              </a:rPr>
              <a:t>F</a:t>
            </a:r>
            <a:r>
              <a:rPr lang="en-US" altLang="zh-TW" sz="2800" dirty="0"/>
              <a:t>|START) P(</a:t>
            </a:r>
            <a:r>
              <a:rPr lang="en-US" altLang="zh-TW" sz="2800" b="1" i="1" dirty="0">
                <a:solidFill>
                  <a:srgbClr val="FF0000"/>
                </a:solidFill>
              </a:rPr>
              <a:t>A</a:t>
            </a:r>
            <a:r>
              <a:rPr lang="en-US" altLang="zh-TW" sz="2800" dirty="0"/>
              <a:t>|</a:t>
            </a:r>
            <a:r>
              <a:rPr lang="en-US" altLang="zh-TW" sz="2800" b="1" i="1" dirty="0">
                <a:solidFill>
                  <a:srgbClr val="FF0000"/>
                </a:solidFill>
              </a:rPr>
              <a:t>F</a:t>
            </a:r>
            <a:r>
              <a:rPr lang="en-US" altLang="zh-TW" sz="2800" dirty="0"/>
              <a:t>) P(</a:t>
            </a:r>
            <a:r>
              <a:rPr lang="en-US" altLang="zh-TW" sz="2800" b="1" i="1" dirty="0">
                <a:solidFill>
                  <a:srgbClr val="FF0000"/>
                </a:solidFill>
              </a:rPr>
              <a:t>V</a:t>
            </a:r>
            <a:r>
              <a:rPr lang="en-US" altLang="zh-TW" sz="2800" dirty="0"/>
              <a:t>|</a:t>
            </a:r>
            <a:r>
              <a:rPr lang="en-US" altLang="zh-TW" sz="2800" b="1" i="1" dirty="0">
                <a:solidFill>
                  <a:srgbClr val="FF0000"/>
                </a:solidFill>
              </a:rPr>
              <a:t>A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365964" y="5010089"/>
            <a:ext cx="488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 P(</a:t>
            </a:r>
            <a:r>
              <a:rPr lang="en-US" altLang="zh-TW" sz="2800" dirty="0" err="1"/>
              <a:t>the|</a:t>
            </a:r>
            <a:r>
              <a:rPr lang="en-US" altLang="zh-TW" sz="2800" b="1" i="1" dirty="0" err="1">
                <a:solidFill>
                  <a:srgbClr val="FF0000"/>
                </a:solidFill>
              </a:rPr>
              <a:t>F</a:t>
            </a:r>
            <a:r>
              <a:rPr lang="en-US" altLang="zh-TW" sz="2800" dirty="0"/>
              <a:t>) P(</a:t>
            </a:r>
            <a:r>
              <a:rPr lang="en-US" altLang="zh-TW" sz="2800" dirty="0" err="1"/>
              <a:t>dog|</a:t>
            </a:r>
            <a:r>
              <a:rPr lang="en-US" altLang="zh-TW" sz="2800" b="1" i="1" dirty="0" err="1">
                <a:solidFill>
                  <a:srgbClr val="FF0000"/>
                </a:solidFill>
              </a:rPr>
              <a:t>A</a:t>
            </a:r>
            <a:r>
              <a:rPr lang="en-US" altLang="zh-TW" sz="2800" dirty="0"/>
              <a:t>) P(</a:t>
            </a:r>
            <a:r>
              <a:rPr lang="en-US" altLang="zh-TW" sz="2800" dirty="0" err="1"/>
              <a:t>ran|</a:t>
            </a:r>
            <a:r>
              <a:rPr lang="en-US" altLang="zh-TW" sz="2800" b="1" i="1" dirty="0" err="1">
                <a:solidFill>
                  <a:srgbClr val="FF0000"/>
                </a:solidFill>
              </a:rPr>
              <a:t>V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24" name="流程圖: 磁碟 23"/>
          <p:cNvSpPr/>
          <p:nvPr/>
        </p:nvSpPr>
        <p:spPr>
          <a:xfrm>
            <a:off x="948415" y="1856766"/>
            <a:ext cx="1770743" cy="146594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流程圖: 磁碟 25"/>
          <p:cNvSpPr/>
          <p:nvPr/>
        </p:nvSpPr>
        <p:spPr>
          <a:xfrm>
            <a:off x="3394075" y="1856768"/>
            <a:ext cx="1770743" cy="146594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流程圖: 磁碟 26"/>
          <p:cNvSpPr/>
          <p:nvPr/>
        </p:nvSpPr>
        <p:spPr>
          <a:xfrm>
            <a:off x="6130008" y="1898431"/>
            <a:ext cx="1770743" cy="1465943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1391102" y="2358906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962932" y="2652262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 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645104" y="2785820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bird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6612603" y="2417321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209826" y="2741049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by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7015380" y="2693925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27039" y="3571299"/>
            <a:ext cx="424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 = “the     dog     ran”</a:t>
            </a:r>
            <a:endParaRPr lang="zh-TW" altLang="en-US" sz="28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1904096" y="3992835"/>
            <a:ext cx="117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A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869743" y="3963649"/>
            <a:ext cx="117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V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977432" y="3981996"/>
            <a:ext cx="117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F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872219" y="1410787"/>
            <a:ext cx="218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1: </a:t>
            </a:r>
            <a:r>
              <a:rPr lang="en-US" altLang="zh-TW" sz="2400" b="1" i="1" dirty="0">
                <a:solidFill>
                  <a:srgbClr val="FF0000"/>
                </a:solidFill>
              </a:rPr>
              <a:t>A</a:t>
            </a:r>
            <a:r>
              <a:rPr lang="en-US" altLang="zh-TW" sz="2400" dirty="0"/>
              <a:t>nimal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3310619" y="1422254"/>
            <a:ext cx="190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2: </a:t>
            </a:r>
            <a:r>
              <a:rPr lang="en-US" altLang="zh-TW" sz="2400" b="1" i="1" dirty="0">
                <a:solidFill>
                  <a:srgbClr val="FF0000"/>
                </a:solidFill>
              </a:rPr>
              <a:t>V</a:t>
            </a:r>
            <a:r>
              <a:rPr lang="en-US" altLang="zh-TW" sz="2400" dirty="0"/>
              <a:t>erb</a:t>
            </a:r>
            <a:endParaRPr lang="zh-TW" altLang="en-US" sz="24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5569397" y="1435092"/>
            <a:ext cx="315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class 3: </a:t>
            </a:r>
            <a:r>
              <a:rPr lang="en-US" altLang="zh-TW" sz="2400" b="1" i="1" dirty="0">
                <a:solidFill>
                  <a:srgbClr val="FF0000"/>
                </a:solidFill>
              </a:rPr>
              <a:t>F</a:t>
            </a:r>
            <a:r>
              <a:rPr lang="en-US" altLang="zh-TW" sz="2400" dirty="0"/>
              <a:t>unction word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4085315" y="2268149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3336029" y="2531157"/>
            <a:ext cx="132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jumped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4168333" y="2786507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walk</a:t>
            </a:r>
            <a:endParaRPr lang="zh-TW" altLang="en-US" sz="2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5A4F-9F25-49E2-9D67-5955AFDD8BF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7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842099" y="3374561"/>
            <a:ext cx="3673252" cy="8206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47054" y="3393612"/>
            <a:ext cx="3530953" cy="8206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Class-based Language Modeling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86308" y="5372549"/>
            <a:ext cx="7278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800" dirty="0"/>
              <a:t>P(</a:t>
            </a:r>
            <a:r>
              <a:rPr lang="en-US" altLang="zh-TW" sz="2800" dirty="0" err="1"/>
              <a:t>ran|cat</a:t>
            </a:r>
            <a:r>
              <a:rPr lang="en-US" altLang="zh-TW" sz="2800" dirty="0"/>
              <a:t>) is zero given the training data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06897" y="3343165"/>
            <a:ext cx="382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       dog        ran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756514" y="3341895"/>
            <a:ext cx="382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       cat        jumped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156506" y="3764325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A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45893" y="3734442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V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58854" y="3771275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F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94356" y="3728606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A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016992" y="3722424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V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88689" y="3760032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F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241869" y="5886659"/>
            <a:ext cx="627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However, P( </a:t>
            </a:r>
            <a:r>
              <a:rPr lang="en-US" altLang="zh-TW" sz="2800" b="1" i="1" dirty="0">
                <a:solidFill>
                  <a:srgbClr val="FF0000"/>
                </a:solidFill>
              </a:rPr>
              <a:t>V</a:t>
            </a:r>
            <a:r>
              <a:rPr lang="en-US" altLang="zh-TW" sz="2800" dirty="0"/>
              <a:t>erb | </a:t>
            </a:r>
            <a:r>
              <a:rPr lang="en-US" altLang="zh-TW" sz="2800" b="1" i="1" dirty="0">
                <a:solidFill>
                  <a:srgbClr val="FF0000"/>
                </a:solidFill>
              </a:rPr>
              <a:t>A</a:t>
            </a:r>
            <a:r>
              <a:rPr lang="en-US" altLang="zh-TW" sz="2800" dirty="0"/>
              <a:t>nimal ) is not zero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278153" y="1755853"/>
            <a:ext cx="7180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P( class </a:t>
            </a:r>
            <a:r>
              <a:rPr lang="en-US" altLang="zh-TW" sz="2800" dirty="0" err="1"/>
              <a:t>i</a:t>
            </a:r>
            <a:r>
              <a:rPr lang="en-US" altLang="zh-TW" sz="2800" dirty="0"/>
              <a:t> | class j ) and  P(word w| class </a:t>
            </a:r>
            <a:r>
              <a:rPr lang="en-US" altLang="zh-TW" sz="2800" dirty="0" err="1"/>
              <a:t>i</a:t>
            </a:r>
            <a:r>
              <a:rPr lang="en-US" altLang="zh-TW" sz="2800" dirty="0"/>
              <a:t> ) are estimated from training data.</a:t>
            </a:r>
            <a:endParaRPr lang="zh-TW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591328" y="2814409"/>
            <a:ext cx="2179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Training data</a:t>
            </a:r>
            <a:endParaRPr lang="zh-TW" altLang="en-US" sz="2800" b="1" i="1" u="sng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53488" y="4404783"/>
            <a:ext cx="382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 = “the       cat       ran”</a:t>
            </a:r>
            <a:endParaRPr lang="zh-TW" altLang="en-US" sz="2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296306" y="4861758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A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369583" y="4862516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V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246719" y="4869631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FF0000"/>
                </a:solidFill>
              </a:rPr>
              <a:t>F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5A4F-9F25-49E2-9D67-5955AFDD8BF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2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Soft Word Class</a:t>
            </a:r>
            <a:endParaRPr lang="zh-TW" altLang="en-US" dirty="0"/>
          </a:p>
        </p:txBody>
      </p:sp>
      <p:grpSp>
        <p:nvGrpSpPr>
          <p:cNvPr id="28" name="群組 27"/>
          <p:cNvGrpSpPr/>
          <p:nvPr/>
        </p:nvGrpSpPr>
        <p:grpSpPr>
          <a:xfrm>
            <a:off x="4627138" y="2920830"/>
            <a:ext cx="4255364" cy="3192023"/>
            <a:chOff x="4475375" y="2489030"/>
            <a:chExt cx="4255364" cy="3192023"/>
          </a:xfrm>
        </p:grpSpPr>
        <p:cxnSp>
          <p:nvCxnSpPr>
            <p:cNvPr id="4" name="直線單箭頭接點 3"/>
            <p:cNvCxnSpPr/>
            <p:nvPr/>
          </p:nvCxnSpPr>
          <p:spPr>
            <a:xfrm>
              <a:off x="4475375" y="5440984"/>
              <a:ext cx="42553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單箭頭接點 4"/>
            <p:cNvCxnSpPr/>
            <p:nvPr/>
          </p:nvCxnSpPr>
          <p:spPr>
            <a:xfrm flipV="1">
              <a:off x="4783443" y="2489030"/>
              <a:ext cx="0" cy="31920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橢圓 5"/>
            <p:cNvSpPr/>
            <p:nvPr/>
          </p:nvSpPr>
          <p:spPr>
            <a:xfrm>
              <a:off x="6811080" y="3537919"/>
              <a:ext cx="134608" cy="13460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7043370" y="3808098"/>
              <a:ext cx="134608" cy="13460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7236942" y="3590815"/>
              <a:ext cx="134608" cy="13460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081321" y="3879192"/>
              <a:ext cx="724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dog</a:t>
              </a:r>
              <a:endParaRPr lang="zh-TW" altLang="en-US" sz="24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680994" y="3065770"/>
              <a:ext cx="724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cat</a:t>
              </a:r>
              <a:endParaRPr lang="zh-TW" altLang="en-US" sz="24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312976" y="3226897"/>
              <a:ext cx="986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rabbit</a:t>
              </a:r>
              <a:endParaRPr lang="zh-TW" altLang="en-US" sz="2400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4982685" y="3965804"/>
              <a:ext cx="134608" cy="13460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074328" y="3796147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jump</a:t>
              </a:r>
              <a:endParaRPr lang="zh-TW" altLang="en-US" sz="2400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5170539" y="3618851"/>
              <a:ext cx="134608" cy="13460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262182" y="3449194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run</a:t>
              </a:r>
              <a:endParaRPr lang="zh-TW" altLang="en-US" sz="2400" dirty="0"/>
            </a:p>
          </p:txBody>
        </p:sp>
        <p:sp>
          <p:nvSpPr>
            <p:cNvPr id="16" name="橢圓 15"/>
            <p:cNvSpPr/>
            <p:nvPr/>
          </p:nvSpPr>
          <p:spPr>
            <a:xfrm>
              <a:off x="6855516" y="4952069"/>
              <a:ext cx="134608" cy="1346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963049" y="4770340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flower</a:t>
              </a:r>
              <a:endParaRPr lang="zh-TW" altLang="en-US" sz="2400" dirty="0"/>
            </a:p>
          </p:txBody>
        </p:sp>
        <p:sp>
          <p:nvSpPr>
            <p:cNvPr id="18" name="橢圓 17"/>
            <p:cNvSpPr/>
            <p:nvPr/>
          </p:nvSpPr>
          <p:spPr>
            <a:xfrm>
              <a:off x="7028135" y="4614765"/>
              <a:ext cx="134608" cy="1346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135668" y="4385738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tree</a:t>
              </a:r>
              <a:endParaRPr lang="zh-TW" altLang="en-US" sz="2400" dirty="0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724610" y="3097715"/>
            <a:ext cx="406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apple = [ 1   0   0   0   0]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71104" y="3684156"/>
            <a:ext cx="406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bag    = [ 0   1   0   0   0]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864095" y="4286010"/>
            <a:ext cx="406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cat    = [ 0   0   1   0   0]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848597" y="4892819"/>
            <a:ext cx="406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dog   = [ 0   0   0   1   0]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11175" y="5512692"/>
            <a:ext cx="406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elephant   = [ 0   0   0   0   1]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986113" y="2393687"/>
            <a:ext cx="2564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1-of-N Encoding</a:t>
            </a:r>
            <a:endParaRPr lang="zh-TW" altLang="en-US" sz="2800" b="1" i="1" u="sng" dirty="0"/>
          </a:p>
        </p:txBody>
      </p:sp>
      <p:sp>
        <p:nvSpPr>
          <p:cNvPr id="27" name="矩形 26"/>
          <p:cNvSpPr/>
          <p:nvPr/>
        </p:nvSpPr>
        <p:spPr>
          <a:xfrm>
            <a:off x="5377295" y="2355307"/>
            <a:ext cx="275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Word Embedding</a:t>
            </a:r>
            <a:endParaRPr lang="zh-TW" altLang="en-US" sz="2800" b="1" i="1" u="sng" dirty="0"/>
          </a:p>
        </p:txBody>
      </p:sp>
      <p:sp>
        <p:nvSpPr>
          <p:cNvPr id="29" name="矩形 28"/>
          <p:cNvSpPr/>
          <p:nvPr/>
        </p:nvSpPr>
        <p:spPr>
          <a:xfrm>
            <a:off x="864301" y="4252078"/>
            <a:ext cx="2856800" cy="52057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864301" y="4861236"/>
            <a:ext cx="2856800" cy="52057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: 圖案 30"/>
          <p:cNvSpPr/>
          <p:nvPr/>
        </p:nvSpPr>
        <p:spPr>
          <a:xfrm>
            <a:off x="3742353" y="4406773"/>
            <a:ext cx="3491311" cy="861268"/>
          </a:xfrm>
          <a:custGeom>
            <a:avLst/>
            <a:gdLst>
              <a:gd name="connsiteX0" fmla="*/ 0 w 3441700"/>
              <a:gd name="connsiteY0" fmla="*/ 698500 h 861268"/>
              <a:gd name="connsiteX1" fmla="*/ 1562100 w 3441700"/>
              <a:gd name="connsiteY1" fmla="*/ 812800 h 861268"/>
              <a:gd name="connsiteX2" fmla="*/ 3441700 w 3441700"/>
              <a:gd name="connsiteY2" fmla="*/ 0 h 8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1700" h="861268">
                <a:moveTo>
                  <a:pt x="0" y="698500"/>
                </a:moveTo>
                <a:cubicBezTo>
                  <a:pt x="494242" y="813858"/>
                  <a:pt x="988484" y="929217"/>
                  <a:pt x="1562100" y="812800"/>
                </a:cubicBezTo>
                <a:cubicBezTo>
                  <a:pt x="2135716" y="696383"/>
                  <a:pt x="2788708" y="348191"/>
                  <a:pt x="3441700" y="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: 圖案 31"/>
          <p:cNvSpPr/>
          <p:nvPr/>
        </p:nvSpPr>
        <p:spPr>
          <a:xfrm>
            <a:off x="3733800" y="3490625"/>
            <a:ext cx="3200400" cy="992475"/>
          </a:xfrm>
          <a:custGeom>
            <a:avLst/>
            <a:gdLst>
              <a:gd name="connsiteX0" fmla="*/ 0 w 3200400"/>
              <a:gd name="connsiteY0" fmla="*/ 992475 h 992475"/>
              <a:gd name="connsiteX1" fmla="*/ 1409700 w 3200400"/>
              <a:gd name="connsiteY1" fmla="*/ 14575 h 992475"/>
              <a:gd name="connsiteX2" fmla="*/ 3200400 w 3200400"/>
              <a:gd name="connsiteY2" fmla="*/ 497175 h 9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00" h="992475">
                <a:moveTo>
                  <a:pt x="0" y="992475"/>
                </a:moveTo>
                <a:cubicBezTo>
                  <a:pt x="438150" y="544800"/>
                  <a:pt x="876300" y="97125"/>
                  <a:pt x="1409700" y="14575"/>
                </a:cubicBezTo>
                <a:cubicBezTo>
                  <a:pt x="1943100" y="-67975"/>
                  <a:pt x="2571750" y="214600"/>
                  <a:pt x="3200400" y="497175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313975" y="3209786"/>
            <a:ext cx="914400" cy="884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/>
              <a:t>W</a:t>
            </a:r>
            <a:r>
              <a:rPr lang="en-US" altLang="zh-TW" sz="3200" baseline="30000" dirty="0"/>
              <a:t>e</a:t>
            </a:r>
            <a:endParaRPr lang="zh-TW" altLang="en-US" sz="3200" baseline="30000" dirty="0"/>
          </a:p>
        </p:txBody>
      </p:sp>
      <p:sp>
        <p:nvSpPr>
          <p:cNvPr id="34" name="矩形 33"/>
          <p:cNvSpPr/>
          <p:nvPr/>
        </p:nvSpPr>
        <p:spPr>
          <a:xfrm>
            <a:off x="5146274" y="4823231"/>
            <a:ext cx="914400" cy="884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/>
              <a:t>W</a:t>
            </a:r>
            <a:r>
              <a:rPr lang="en-US" altLang="zh-TW" sz="3200" baseline="30000" dirty="0"/>
              <a:t>e</a:t>
            </a:r>
            <a:endParaRPr lang="zh-TW" altLang="en-US" sz="3200" baseline="300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1028977" y="1615007"/>
            <a:ext cx="692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How to determine the classes of the words?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842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76" y="247235"/>
            <a:ext cx="6980248" cy="5811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8650" y="6059072"/>
            <a:ext cx="8384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Bengio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Y., Ducharme, R., Vincent, P., &amp;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Jauvin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C. (2003). A neural probabilistic language model. 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machine learning research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(Feb), 1137-1155.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48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RNN-based LM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100469" y="6046749"/>
                <a:ext cx="421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469" y="6046749"/>
                <a:ext cx="421847" cy="369332"/>
              </a:xfrm>
              <a:prstGeom prst="rect">
                <a:avLst/>
              </a:prstGeom>
              <a:blipFill>
                <a:blip r:embed="rId2"/>
                <a:stretch>
                  <a:fillRect l="-10145" r="-57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09731" y="6017773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731" y="6017773"/>
                <a:ext cx="428964" cy="369332"/>
              </a:xfrm>
              <a:prstGeom prst="rect">
                <a:avLst/>
              </a:prstGeom>
              <a:blipFill>
                <a:blip r:embed="rId3"/>
                <a:stretch>
                  <a:fillRect l="-8451" r="-42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760165" y="6046749"/>
                <a:ext cx="404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165" y="6046749"/>
                <a:ext cx="404534" cy="369332"/>
              </a:xfrm>
              <a:prstGeom prst="rect">
                <a:avLst/>
              </a:prstGeom>
              <a:blipFill>
                <a:blip r:embed="rId4"/>
                <a:stretch>
                  <a:fillRect l="-10606" r="-454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820326" y="3310980"/>
            <a:ext cx="931333" cy="9313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855128" y="3310979"/>
            <a:ext cx="507999" cy="9313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0</a:t>
            </a:r>
            <a:endParaRPr lang="zh-TW" altLang="en-US" sz="2800" baseline="30000" dirty="0"/>
          </a:p>
        </p:txBody>
      </p:sp>
      <p:sp>
        <p:nvSpPr>
          <p:cNvPr id="11" name="矩形 10"/>
          <p:cNvSpPr/>
          <p:nvPr/>
        </p:nvSpPr>
        <p:spPr>
          <a:xfrm>
            <a:off x="3174995" y="3334127"/>
            <a:ext cx="507999" cy="9313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h</a:t>
            </a:r>
            <a:r>
              <a:rPr lang="en-US" altLang="zh-TW" sz="2800" baseline="30000" dirty="0"/>
              <a:t>1</a:t>
            </a:r>
            <a:endParaRPr lang="zh-TW" altLang="en-US" sz="2800" baseline="30000" dirty="0"/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>
            <a:off x="1413925" y="3782861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cxnSpLocks/>
          </p:cNvCxnSpPr>
          <p:nvPr/>
        </p:nvCxnSpPr>
        <p:spPr>
          <a:xfrm>
            <a:off x="2785527" y="3799794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cxnSpLocks/>
          </p:cNvCxnSpPr>
          <p:nvPr/>
        </p:nvCxnSpPr>
        <p:spPr>
          <a:xfrm rot="16200000">
            <a:off x="2091259" y="5823039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106330" y="3339956"/>
            <a:ext cx="931333" cy="9313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cxnSp>
        <p:nvCxnSpPr>
          <p:cNvPr id="19" name="直線單箭頭接點 18"/>
          <p:cNvCxnSpPr>
            <a:cxnSpLocks/>
          </p:cNvCxnSpPr>
          <p:nvPr/>
        </p:nvCxnSpPr>
        <p:spPr>
          <a:xfrm>
            <a:off x="3699929" y="3811837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cxnSpLocks/>
          </p:cNvCxnSpPr>
          <p:nvPr/>
        </p:nvCxnSpPr>
        <p:spPr>
          <a:xfrm>
            <a:off x="5071531" y="3828770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cxnSpLocks/>
          </p:cNvCxnSpPr>
          <p:nvPr/>
        </p:nvCxnSpPr>
        <p:spPr>
          <a:xfrm rot="16200000">
            <a:off x="4377263" y="5852015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426200" y="3344844"/>
            <a:ext cx="931333" cy="9313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6426200" y="2451975"/>
            <a:ext cx="931333" cy="4272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h</a:t>
            </a:r>
            <a:r>
              <a:rPr lang="en-US" altLang="zh-TW" sz="2800" baseline="30000" dirty="0" err="1"/>
              <a:t>t</a:t>
            </a:r>
            <a:endParaRPr lang="zh-TW" altLang="en-US" sz="2800" baseline="30000" dirty="0"/>
          </a:p>
        </p:txBody>
      </p:sp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6019799" y="3816725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</p:cNvCxnSpPr>
          <p:nvPr/>
        </p:nvCxnSpPr>
        <p:spPr>
          <a:xfrm rot="16200000">
            <a:off x="6697133" y="5856903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5395384" y="3476935"/>
            <a:ext cx="93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cxnSp>
        <p:nvCxnSpPr>
          <p:cNvPr id="31" name="直線單箭頭接點 30"/>
          <p:cNvCxnSpPr>
            <a:cxnSpLocks/>
          </p:cNvCxnSpPr>
          <p:nvPr/>
        </p:nvCxnSpPr>
        <p:spPr>
          <a:xfrm rot="16200000">
            <a:off x="6692899" y="3116245"/>
            <a:ext cx="389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5548710" y="1747597"/>
                <a:ext cx="8605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𝑟𝑎𝑛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710" y="1747597"/>
                <a:ext cx="8605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406863" y="1672139"/>
                <a:ext cx="1035348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𝑐𝑟𝑖𝑒𝑑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863" y="1672139"/>
                <a:ext cx="1035348" cy="473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群組 33"/>
          <p:cNvGrpSpPr/>
          <p:nvPr/>
        </p:nvGrpSpPr>
        <p:grpSpPr>
          <a:xfrm rot="16200000">
            <a:off x="6689577" y="-580133"/>
            <a:ext cx="438443" cy="3221501"/>
            <a:chOff x="5621481" y="2362501"/>
            <a:chExt cx="438443" cy="3221501"/>
          </a:xfrm>
        </p:grpSpPr>
        <p:sp>
          <p:nvSpPr>
            <p:cNvPr id="35" name="矩形 34"/>
            <p:cNvSpPr/>
            <p:nvPr/>
          </p:nvSpPr>
          <p:spPr>
            <a:xfrm>
              <a:off x="5621481" y="2362501"/>
              <a:ext cx="438443" cy="32215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5664856" y="2968707"/>
              <a:ext cx="351692" cy="35169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5664856" y="4606926"/>
              <a:ext cx="351692" cy="35169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0" name="直線單箭頭接點 39"/>
          <p:cNvCxnSpPr>
            <a:cxnSpLocks/>
            <a:endCxn id="38" idx="2"/>
          </p:cNvCxnSpPr>
          <p:nvPr/>
        </p:nvCxnSpPr>
        <p:spPr>
          <a:xfrm flipH="1" flipV="1">
            <a:off x="6080100" y="1206464"/>
            <a:ext cx="457006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cxnSpLocks/>
            <a:stCxn id="23" idx="0"/>
            <a:endCxn id="38" idx="2"/>
          </p:cNvCxnSpPr>
          <p:nvPr/>
        </p:nvCxnSpPr>
        <p:spPr>
          <a:xfrm flipH="1" flipV="1">
            <a:off x="6080100" y="1206464"/>
            <a:ext cx="811767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cxnSpLocks/>
            <a:endCxn id="38" idx="2"/>
          </p:cNvCxnSpPr>
          <p:nvPr/>
        </p:nvCxnSpPr>
        <p:spPr>
          <a:xfrm flipH="1" flipV="1">
            <a:off x="6080100" y="1206464"/>
            <a:ext cx="1223869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cxnSpLocks/>
            <a:endCxn id="39" idx="2"/>
          </p:cNvCxnSpPr>
          <p:nvPr/>
        </p:nvCxnSpPr>
        <p:spPr>
          <a:xfrm flipV="1">
            <a:off x="6522739" y="1206464"/>
            <a:ext cx="1195580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cxnSpLocks/>
            <a:stCxn id="23" idx="0"/>
            <a:endCxn id="39" idx="2"/>
          </p:cNvCxnSpPr>
          <p:nvPr/>
        </p:nvCxnSpPr>
        <p:spPr>
          <a:xfrm flipV="1">
            <a:off x="6891867" y="1206464"/>
            <a:ext cx="826452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cxnSpLocks/>
            <a:endCxn id="39" idx="2"/>
          </p:cNvCxnSpPr>
          <p:nvPr/>
        </p:nvCxnSpPr>
        <p:spPr>
          <a:xfrm flipV="1">
            <a:off x="7275680" y="1206464"/>
            <a:ext cx="442639" cy="1245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/>
          <p:cNvSpPr txBox="1"/>
          <p:nvPr/>
        </p:nvSpPr>
        <p:spPr>
          <a:xfrm>
            <a:off x="5790811" y="370589"/>
            <a:ext cx="84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ran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7401482" y="403536"/>
            <a:ext cx="84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cried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1837259" y="5190383"/>
            <a:ext cx="914400" cy="43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/>
              <a:t>W</a:t>
            </a:r>
            <a:r>
              <a:rPr lang="en-US" altLang="zh-TW" sz="3200" baseline="30000" dirty="0"/>
              <a:t>e</a:t>
            </a:r>
            <a:endParaRPr lang="zh-TW" altLang="en-US" sz="3200" baseline="30000" dirty="0"/>
          </a:p>
        </p:txBody>
      </p:sp>
      <p:sp>
        <p:nvSpPr>
          <p:cNvPr id="37" name="矩形 36"/>
          <p:cNvSpPr/>
          <p:nvPr/>
        </p:nvSpPr>
        <p:spPr>
          <a:xfrm>
            <a:off x="4123263" y="5180644"/>
            <a:ext cx="914400" cy="43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/>
              <a:t>W</a:t>
            </a:r>
            <a:r>
              <a:rPr lang="en-US" altLang="zh-TW" sz="3200" baseline="30000" dirty="0"/>
              <a:t>e</a:t>
            </a:r>
            <a:endParaRPr lang="zh-TW" altLang="en-US" sz="3200" baseline="30000" dirty="0"/>
          </a:p>
        </p:txBody>
      </p:sp>
      <p:sp>
        <p:nvSpPr>
          <p:cNvPr id="43" name="矩形 42"/>
          <p:cNvSpPr/>
          <p:nvPr/>
        </p:nvSpPr>
        <p:spPr>
          <a:xfrm>
            <a:off x="6430433" y="5152800"/>
            <a:ext cx="914400" cy="43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/>
              <a:t>W</a:t>
            </a:r>
            <a:r>
              <a:rPr lang="en-US" altLang="zh-TW" sz="3200" baseline="30000" dirty="0"/>
              <a:t>e</a:t>
            </a:r>
            <a:endParaRPr lang="zh-TW" altLang="en-US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1873804" y="4531682"/>
                <a:ext cx="8751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804" y="4531682"/>
                <a:ext cx="875176" cy="369332"/>
              </a:xfrm>
              <a:prstGeom prst="rect">
                <a:avLst/>
              </a:prstGeom>
              <a:blipFill>
                <a:blip r:embed="rId7"/>
                <a:stretch>
                  <a:fillRect l="-763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4186625" y="4531682"/>
                <a:ext cx="8751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625" y="4531682"/>
                <a:ext cx="875176" cy="369332"/>
              </a:xfrm>
              <a:prstGeom prst="rect">
                <a:avLst/>
              </a:prstGeom>
              <a:blipFill>
                <a:blip r:embed="rId8"/>
                <a:stretch>
                  <a:fillRect l="-839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6450045" y="4512107"/>
                <a:ext cx="8751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045" y="4512107"/>
                <a:ext cx="875176" cy="369332"/>
              </a:xfrm>
              <a:prstGeom prst="rect">
                <a:avLst/>
              </a:prstGeom>
              <a:blipFill>
                <a:blip r:embed="rId9"/>
                <a:stretch>
                  <a:fillRect l="-625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單箭頭接點 53"/>
          <p:cNvCxnSpPr>
            <a:cxnSpLocks/>
          </p:cNvCxnSpPr>
          <p:nvPr/>
        </p:nvCxnSpPr>
        <p:spPr>
          <a:xfrm flipV="1">
            <a:off x="2298692" y="4891276"/>
            <a:ext cx="0" cy="289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cxnSpLocks/>
          </p:cNvCxnSpPr>
          <p:nvPr/>
        </p:nvCxnSpPr>
        <p:spPr>
          <a:xfrm flipV="1">
            <a:off x="2298692" y="4265460"/>
            <a:ext cx="0" cy="289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cxnSpLocks/>
          </p:cNvCxnSpPr>
          <p:nvPr/>
        </p:nvCxnSpPr>
        <p:spPr>
          <a:xfrm flipV="1">
            <a:off x="4580463" y="4907220"/>
            <a:ext cx="0" cy="289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cxnSpLocks/>
          </p:cNvCxnSpPr>
          <p:nvPr/>
        </p:nvCxnSpPr>
        <p:spPr>
          <a:xfrm flipV="1">
            <a:off x="4580463" y="4281404"/>
            <a:ext cx="0" cy="289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cxnSpLocks/>
          </p:cNvCxnSpPr>
          <p:nvPr/>
        </p:nvCxnSpPr>
        <p:spPr>
          <a:xfrm flipV="1">
            <a:off x="6908798" y="4891276"/>
            <a:ext cx="0" cy="289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cxnSpLocks/>
          </p:cNvCxnSpPr>
          <p:nvPr/>
        </p:nvCxnSpPr>
        <p:spPr>
          <a:xfrm flipV="1">
            <a:off x="6908798" y="4265460"/>
            <a:ext cx="0" cy="289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7401482" y="2504943"/>
                <a:ext cx="11512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482" y="2504943"/>
                <a:ext cx="1151213" cy="369332"/>
              </a:xfrm>
              <a:prstGeom prst="rect">
                <a:avLst/>
              </a:prstGeom>
              <a:blipFill>
                <a:blip r:embed="rId10"/>
                <a:stretch>
                  <a:fillRect l="-582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字方塊 60"/>
          <p:cNvSpPr txBox="1"/>
          <p:nvPr/>
        </p:nvSpPr>
        <p:spPr>
          <a:xfrm>
            <a:off x="5413317" y="4358219"/>
            <a:ext cx="93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5431501" y="5052977"/>
            <a:ext cx="93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5475231" y="5929113"/>
            <a:ext cx="93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64" name="標題 1"/>
          <p:cNvSpPr txBox="1">
            <a:spLocks/>
          </p:cNvSpPr>
          <p:nvPr/>
        </p:nvSpPr>
        <p:spPr>
          <a:xfrm>
            <a:off x="680863" y="952370"/>
            <a:ext cx="39812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+ Embedding Layer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327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 animBg="1"/>
      <p:bldP spid="10" grpId="0" animBg="1"/>
      <p:bldP spid="11" grpId="0" animBg="1"/>
      <p:bldP spid="16" grpId="0" animBg="1"/>
      <p:bldP spid="22" grpId="0" animBg="1"/>
      <p:bldP spid="23" grpId="0" animBg="1"/>
      <p:bldP spid="28" grpId="0"/>
      <p:bldP spid="32" grpId="0"/>
      <p:bldP spid="33" grpId="0"/>
      <p:bldP spid="50" grpId="0"/>
      <p:bldP spid="51" grpId="0"/>
      <p:bldP spid="36" grpId="0" animBg="1"/>
      <p:bldP spid="37" grpId="0" animBg="1"/>
      <p:bldP spid="43" grpId="0" animBg="1"/>
      <p:bldP spid="47" grpId="0"/>
      <p:bldP spid="52" grpId="0"/>
      <p:bldP spid="53" grpId="0"/>
      <p:bldP spid="60" grpId="0"/>
      <p:bldP spid="61" grpId="0"/>
      <p:bldP spid="6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arpathy.github.io/assets/rnn/charse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66" y="1363851"/>
            <a:ext cx="6560949" cy="527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Character-based LM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6569" y="5275599"/>
            <a:ext cx="2316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http://karpathy.github.io/2015/05/21/rnn-effectiveness/</a:t>
            </a:r>
          </a:p>
        </p:txBody>
      </p:sp>
    </p:spTree>
    <p:extLst>
      <p:ext uri="{BB962C8B-B14F-4D97-AF65-F5344CB8AC3E}">
        <p14:creationId xmlns:p14="http://schemas.microsoft.com/office/powerpoint/2010/main" val="13701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Language modeling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72400"/>
            <a:ext cx="7886700" cy="5032375"/>
          </a:xfrm>
        </p:spPr>
        <p:txBody>
          <a:bodyPr/>
          <a:lstStyle/>
          <a:p>
            <a:r>
              <a:rPr lang="en-US" altLang="zh-TW" dirty="0"/>
              <a:t>Language model: Estimated the probability of word sequence </a:t>
            </a:r>
          </a:p>
          <a:p>
            <a:pPr lvl="1"/>
            <a:r>
              <a:rPr lang="en-US" altLang="zh-TW" dirty="0"/>
              <a:t>Word sequence: w</a:t>
            </a:r>
            <a:r>
              <a:rPr lang="en-US" altLang="zh-TW" baseline="-25000" dirty="0"/>
              <a:t>1</a:t>
            </a:r>
            <a:r>
              <a:rPr lang="en-US" altLang="zh-TW" dirty="0"/>
              <a:t>, w</a:t>
            </a:r>
            <a:r>
              <a:rPr lang="en-US" altLang="zh-TW" baseline="-25000" dirty="0"/>
              <a:t>2</a:t>
            </a:r>
            <a:r>
              <a:rPr lang="en-US" altLang="zh-TW" dirty="0"/>
              <a:t>, w</a:t>
            </a:r>
            <a:r>
              <a:rPr lang="en-US" altLang="zh-TW" baseline="-25000" dirty="0"/>
              <a:t>3</a:t>
            </a:r>
            <a:r>
              <a:rPr lang="en-US" altLang="zh-TW" dirty="0"/>
              <a:t>, …., 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n</a:t>
            </a:r>
            <a:endParaRPr lang="en-US" altLang="zh-TW" baseline="-25000" dirty="0"/>
          </a:p>
          <a:p>
            <a:pPr lvl="1"/>
            <a:r>
              <a:rPr lang="en-US" altLang="zh-TW" dirty="0"/>
              <a:t>P(w</a:t>
            </a:r>
            <a:r>
              <a:rPr lang="en-US" altLang="zh-TW" baseline="-25000" dirty="0"/>
              <a:t>1</a:t>
            </a:r>
            <a:r>
              <a:rPr lang="en-US" altLang="zh-TW" dirty="0"/>
              <a:t>, w</a:t>
            </a:r>
            <a:r>
              <a:rPr lang="en-US" altLang="zh-TW" baseline="-25000" dirty="0"/>
              <a:t>2</a:t>
            </a:r>
            <a:r>
              <a:rPr lang="en-US" altLang="zh-TW" dirty="0"/>
              <a:t>, w</a:t>
            </a:r>
            <a:r>
              <a:rPr lang="en-US" altLang="zh-TW" baseline="-25000" dirty="0"/>
              <a:t>3</a:t>
            </a:r>
            <a:r>
              <a:rPr lang="en-US" altLang="zh-TW" dirty="0"/>
              <a:t>, …., 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n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Application: speech recognition</a:t>
            </a:r>
          </a:p>
          <a:p>
            <a:pPr lvl="1"/>
            <a:r>
              <a:rPr lang="en-US" altLang="zh-TW" dirty="0"/>
              <a:t>Different word sequence can have the same pronunciation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Application: sentence generation</a:t>
            </a:r>
          </a:p>
          <a:p>
            <a:pPr lvl="1"/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675043" y="4633519"/>
            <a:ext cx="4771608" cy="1200329"/>
            <a:chOff x="934529" y="4976634"/>
            <a:chExt cx="4771608" cy="1200329"/>
          </a:xfrm>
        </p:grpSpPr>
        <p:grpSp>
          <p:nvGrpSpPr>
            <p:cNvPr id="4" name="群組 106"/>
            <p:cNvGrpSpPr>
              <a:grpSpLocks/>
            </p:cNvGrpSpPr>
            <p:nvPr/>
          </p:nvGrpSpPr>
          <p:grpSpPr bwMode="auto">
            <a:xfrm>
              <a:off x="934529" y="5327908"/>
              <a:ext cx="1572409" cy="449935"/>
              <a:chOff x="467932" y="3914400"/>
              <a:chExt cx="2909888" cy="576263"/>
            </a:xfrm>
          </p:grpSpPr>
          <p:pic>
            <p:nvPicPr>
              <p:cNvPr id="5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932" y="3914400"/>
                <a:ext cx="1624013" cy="57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3807" y="3914400"/>
                <a:ext cx="1624013" cy="57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文字方塊 7"/>
            <p:cNvSpPr txBox="1"/>
            <p:nvPr/>
          </p:nvSpPr>
          <p:spPr>
            <a:xfrm>
              <a:off x="3049201" y="4976634"/>
              <a:ext cx="26569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recognize speech</a:t>
              </a:r>
            </a:p>
            <a:p>
              <a:pPr algn="ctr"/>
              <a:r>
                <a:rPr lang="en-US" altLang="zh-TW" sz="2400" dirty="0"/>
                <a:t>or</a:t>
              </a:r>
            </a:p>
            <a:p>
              <a:pPr algn="ctr"/>
              <a:r>
                <a:rPr lang="en-US" altLang="zh-TW" sz="2400" dirty="0"/>
                <a:t>wreck a nice beach</a:t>
              </a:r>
              <a:endParaRPr lang="zh-TW" altLang="en-US" sz="2400" dirty="0"/>
            </a:p>
          </p:txBody>
        </p:sp>
        <p:sp>
          <p:nvSpPr>
            <p:cNvPr id="9" name="向右箭號 8"/>
            <p:cNvSpPr/>
            <p:nvPr/>
          </p:nvSpPr>
          <p:spPr>
            <a:xfrm>
              <a:off x="2731670" y="5327908"/>
              <a:ext cx="471218" cy="4499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601779" y="4171855"/>
            <a:ext cx="386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P(recognize speech)</a:t>
            </a:r>
          </a:p>
          <a:p>
            <a:r>
              <a:rPr lang="en-US" altLang="zh-TW" sz="2400" dirty="0"/>
              <a:t>&gt;P(wreck a nice beach)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64182" y="5002851"/>
            <a:ext cx="257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 =  “recognize speech”</a:t>
            </a:r>
          </a:p>
        </p:txBody>
      </p:sp>
    </p:spTree>
    <p:extLst>
      <p:ext uri="{BB962C8B-B14F-4D97-AF65-F5344CB8AC3E}">
        <p14:creationId xmlns:p14="http://schemas.microsoft.com/office/powerpoint/2010/main" val="11239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Long-term Information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4" y="1604330"/>
            <a:ext cx="8546429" cy="43169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70916" y="5988733"/>
            <a:ext cx="740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Andrej </a:t>
            </a:r>
            <a:r>
              <a:rPr lang="en-US" altLang="zh-TW" dirty="0" err="1">
                <a:latin typeface="Lucida Grande"/>
              </a:rPr>
              <a:t>Karpathy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Justin Johnson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Li Fei-Fei, </a:t>
            </a:r>
            <a:r>
              <a:rPr lang="en-US" altLang="zh-TW" dirty="0"/>
              <a:t>Visualizing and Understanding Recurrent Networks, https://arxiv.org/abs/1506.02078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26329" y="1490986"/>
                <a:ext cx="5789021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𝐿𝑆𝑇𝑀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"}"|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h𝑖𝑠𝑡𝑜𝑟𝑦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𝑔𝑟𝑎𝑚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"}"|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h𝑖𝑠𝑡𝑜𝑟𝑦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329" y="1490986"/>
                <a:ext cx="5789021" cy="399405"/>
              </a:xfrm>
              <a:prstGeom prst="rect">
                <a:avLst/>
              </a:prstGeom>
              <a:blipFill>
                <a:blip r:embed="rId3"/>
                <a:stretch>
                  <a:fillRect l="-737" b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4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80" y="0"/>
            <a:ext cx="6126315" cy="6858000"/>
          </a:xfrm>
          <a:prstGeom prst="rect">
            <a:avLst/>
          </a:prstGeom>
        </p:spPr>
      </p:pic>
      <p:grpSp>
        <p:nvGrpSpPr>
          <p:cNvPr id="50" name="群組 49"/>
          <p:cNvGrpSpPr/>
          <p:nvPr/>
        </p:nvGrpSpPr>
        <p:grpSpPr>
          <a:xfrm>
            <a:off x="-636601" y="1690689"/>
            <a:ext cx="3025636" cy="3808847"/>
            <a:chOff x="4833041" y="600372"/>
            <a:chExt cx="3025636" cy="3808847"/>
          </a:xfrm>
        </p:grpSpPr>
        <p:grpSp>
          <p:nvGrpSpPr>
            <p:cNvPr id="51" name="群組 50"/>
            <p:cNvGrpSpPr/>
            <p:nvPr/>
          </p:nvGrpSpPr>
          <p:grpSpPr>
            <a:xfrm>
              <a:off x="4876913" y="600372"/>
              <a:ext cx="2981764" cy="3808847"/>
              <a:chOff x="4534561" y="1920242"/>
              <a:chExt cx="2981764" cy="3808847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5453919" y="2817947"/>
                <a:ext cx="1134533" cy="19976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/>
                  <a:t>LSTM</a:t>
                </a:r>
                <a:endParaRPr lang="zh-TW" altLang="en-US" sz="2800" dirty="0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4534561" y="2817947"/>
                <a:ext cx="507999" cy="93133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baseline="30000" dirty="0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5541003" y="1920242"/>
                <a:ext cx="931333" cy="46566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err="1"/>
                  <a:t>y</a:t>
                </a:r>
                <a:r>
                  <a:rPr lang="en-US" altLang="zh-TW" sz="2800" baseline="30000" dirty="0" err="1"/>
                  <a:t>t</a:t>
                </a:r>
                <a:endParaRPr lang="zh-TW" altLang="en-US" sz="2800" baseline="30000" dirty="0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577812" y="5263422"/>
                <a:ext cx="931333" cy="46566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err="1"/>
                  <a:t>x</a:t>
                </a:r>
                <a:r>
                  <a:rPr lang="en-US" altLang="zh-TW" sz="2800" baseline="30000" dirty="0" err="1"/>
                  <a:t>t</a:t>
                </a:r>
                <a:endParaRPr lang="zh-TW" altLang="en-US" sz="2800" baseline="30000" dirty="0"/>
              </a:p>
            </p:txBody>
          </p:sp>
          <p:cxnSp>
            <p:nvCxnSpPr>
              <p:cNvPr id="58" name="直線單箭頭接點 57"/>
              <p:cNvCxnSpPr>
                <a:cxnSpLocks/>
              </p:cNvCxnSpPr>
              <p:nvPr/>
            </p:nvCxnSpPr>
            <p:spPr>
              <a:xfrm>
                <a:off x="5042560" y="3315739"/>
                <a:ext cx="38946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單箭頭接點 58"/>
              <p:cNvCxnSpPr>
                <a:cxnSpLocks/>
              </p:cNvCxnSpPr>
              <p:nvPr/>
            </p:nvCxnSpPr>
            <p:spPr>
              <a:xfrm rot="16200000">
                <a:off x="5828868" y="2597576"/>
                <a:ext cx="38946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單箭頭接點 59"/>
              <p:cNvCxnSpPr>
                <a:cxnSpLocks/>
              </p:cNvCxnSpPr>
              <p:nvPr/>
            </p:nvCxnSpPr>
            <p:spPr>
              <a:xfrm rot="16200000">
                <a:off x="5865677" y="5067364"/>
                <a:ext cx="38946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矩形 60"/>
              <p:cNvSpPr/>
              <p:nvPr/>
            </p:nvSpPr>
            <p:spPr>
              <a:xfrm>
                <a:off x="4543024" y="3884216"/>
                <a:ext cx="507999" cy="93133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baseline="30000" dirty="0"/>
              </a:p>
            </p:txBody>
          </p:sp>
          <p:cxnSp>
            <p:nvCxnSpPr>
              <p:cNvPr id="62" name="直線單箭頭接點 61"/>
              <p:cNvCxnSpPr>
                <a:cxnSpLocks/>
              </p:cNvCxnSpPr>
              <p:nvPr/>
            </p:nvCxnSpPr>
            <p:spPr>
              <a:xfrm>
                <a:off x="5051023" y="4407164"/>
                <a:ext cx="38946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單箭頭接點 62"/>
              <p:cNvCxnSpPr>
                <a:cxnSpLocks/>
              </p:cNvCxnSpPr>
              <p:nvPr/>
            </p:nvCxnSpPr>
            <p:spPr>
              <a:xfrm>
                <a:off x="6579989" y="3315739"/>
                <a:ext cx="38946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單箭頭接點 63"/>
              <p:cNvCxnSpPr>
                <a:cxnSpLocks/>
              </p:cNvCxnSpPr>
              <p:nvPr/>
            </p:nvCxnSpPr>
            <p:spPr>
              <a:xfrm>
                <a:off x="6588452" y="4407164"/>
                <a:ext cx="38946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矩形 64"/>
              <p:cNvSpPr/>
              <p:nvPr/>
            </p:nvSpPr>
            <p:spPr>
              <a:xfrm>
                <a:off x="6999863" y="2842805"/>
                <a:ext cx="507999" cy="93133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err="1"/>
                  <a:t>c</a:t>
                </a:r>
                <a:r>
                  <a:rPr lang="en-US" altLang="zh-TW" sz="2800" baseline="30000" dirty="0" err="1"/>
                  <a:t>t</a:t>
                </a:r>
                <a:endParaRPr lang="zh-TW" altLang="en-US" sz="2800" baseline="30000" dirty="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7008326" y="3909074"/>
                <a:ext cx="507999" cy="93133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err="1"/>
                  <a:t>h</a:t>
                </a:r>
                <a:r>
                  <a:rPr lang="en-US" altLang="zh-TW" sz="2800" baseline="30000" dirty="0" err="1"/>
                  <a:t>t</a:t>
                </a:r>
                <a:endParaRPr lang="zh-TW" altLang="en-US" sz="2800" baseline="30000" dirty="0"/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4852296" y="2793260"/>
              <a:ext cx="6462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</a:rPr>
                <a:t>h</a:t>
              </a:r>
              <a:r>
                <a:rPr lang="en-US" altLang="zh-TW" sz="2800" baseline="30000" dirty="0">
                  <a:solidFill>
                    <a:schemeClr val="bg1"/>
                  </a:solidFill>
                </a:rPr>
                <a:t>t-1</a:t>
              </a:r>
              <a:endParaRPr lang="zh-TW" altLang="en-US" sz="28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833041" y="1726991"/>
              <a:ext cx="6126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 dirty="0"/>
                <a:t>c</a:t>
              </a:r>
              <a:r>
                <a:rPr lang="en-US" altLang="zh-TW" sz="2800" baseline="30000" dirty="0"/>
                <a:t>t-1</a:t>
              </a:r>
              <a:endParaRPr lang="zh-TW" altLang="en-US" sz="2800" baseline="30000" dirty="0"/>
            </a:p>
          </p:txBody>
        </p:sp>
      </p:grpSp>
      <p:cxnSp>
        <p:nvCxnSpPr>
          <p:cNvPr id="68" name="直線單箭頭接點 67"/>
          <p:cNvCxnSpPr/>
          <p:nvPr/>
        </p:nvCxnSpPr>
        <p:spPr>
          <a:xfrm flipV="1">
            <a:off x="2380572" y="168812"/>
            <a:ext cx="585108" cy="2648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cxnSpLocks/>
          </p:cNvCxnSpPr>
          <p:nvPr/>
        </p:nvCxnSpPr>
        <p:spPr>
          <a:xfrm>
            <a:off x="2389035" y="2952244"/>
            <a:ext cx="568182" cy="33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cxnSpLocks/>
          </p:cNvCxnSpPr>
          <p:nvPr/>
        </p:nvCxnSpPr>
        <p:spPr>
          <a:xfrm>
            <a:off x="2405331" y="3182434"/>
            <a:ext cx="551886" cy="12977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78357" y="5957371"/>
            <a:ext cx="1077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-1 is red </a:t>
            </a:r>
          </a:p>
          <a:p>
            <a:r>
              <a:rPr lang="en-US" altLang="zh-TW" dirty="0"/>
              <a:t>+1 is blue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99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8" y="0"/>
            <a:ext cx="7916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CNN for LM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847" y="750699"/>
            <a:ext cx="4640836" cy="14604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847" y="2346134"/>
            <a:ext cx="4742297" cy="35425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92" y="2346134"/>
            <a:ext cx="4101307" cy="31961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8120" y="6016551"/>
            <a:ext cx="7856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dirty="0">
                <a:latin typeface="Lucida Grande"/>
              </a:rPr>
              <a:t>Yann N. Dauphin</a:t>
            </a:r>
            <a:r>
              <a:rPr lang="de-DE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dirty="0">
                <a:latin typeface="Lucida Grande"/>
              </a:rPr>
              <a:t>Angela Fan</a:t>
            </a:r>
            <a:r>
              <a:rPr lang="de-DE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dirty="0">
                <a:latin typeface="Lucida Grande"/>
              </a:rPr>
              <a:t>Michael Auli</a:t>
            </a:r>
            <a:r>
              <a:rPr lang="de-DE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dirty="0">
                <a:latin typeface="Lucida Grande"/>
              </a:rPr>
              <a:t>David Grangier, </a:t>
            </a:r>
            <a:r>
              <a:rPr lang="en-US" altLang="zh-TW" dirty="0"/>
              <a:t>Language Modeling with Gated Convolutional Networks,</a:t>
            </a:r>
            <a:r>
              <a:rPr lang="zh-TW" altLang="en-US" dirty="0"/>
              <a:t> </a:t>
            </a:r>
            <a:r>
              <a:rPr lang="en-US" altLang="zh-TW" dirty="0"/>
              <a:t>https://arxiv.org/abs/1612.08083</a:t>
            </a:r>
          </a:p>
        </p:txBody>
      </p:sp>
    </p:spTree>
    <p:extLst>
      <p:ext uri="{BB962C8B-B14F-4D97-AF65-F5344CB8AC3E}">
        <p14:creationId xmlns:p14="http://schemas.microsoft.com/office/powerpoint/2010/main" val="29611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817026"/>
            <a:ext cx="8686800" cy="265082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3467846"/>
            <a:ext cx="3733800" cy="33753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7367" y="0"/>
            <a:ext cx="5258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Neural Turing Machine for LM</a:t>
            </a:r>
            <a:endParaRPr lang="zh-TW" altLang="en-US" sz="3200" b="1" i="1" u="sng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42" y="95251"/>
            <a:ext cx="1391740" cy="12001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5" y="3617744"/>
            <a:ext cx="4005310" cy="1554172"/>
          </a:xfrm>
          <a:prstGeom prst="rect">
            <a:avLst/>
          </a:prstGeom>
        </p:spPr>
      </p:pic>
      <p:cxnSp>
        <p:nvCxnSpPr>
          <p:cNvPr id="12" name="直線單箭頭接點 11"/>
          <p:cNvCxnSpPr>
            <a:cxnSpLocks/>
          </p:cNvCxnSpPr>
          <p:nvPr/>
        </p:nvCxnSpPr>
        <p:spPr>
          <a:xfrm>
            <a:off x="7109882" y="1295401"/>
            <a:ext cx="529168" cy="60959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59529" y="5321814"/>
            <a:ext cx="5074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Wei-Jen </a:t>
            </a:r>
            <a:r>
              <a:rPr lang="en-US" altLang="zh-TW" dirty="0" err="1">
                <a:solidFill>
                  <a:srgbClr val="333333"/>
                </a:solidFill>
                <a:latin typeface="Helvetica Neue"/>
              </a:rPr>
              <a:t>Ko</a:t>
            </a:r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, Bo-Hsiang Tseng, Hung-yi Lee, “Recurrent Neural Network based Language Modeling with Controllable External Memory”,</a:t>
            </a:r>
            <a:r>
              <a:rPr lang="zh-TW" alt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ICASSP, 2017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3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 Large Output Layer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61167"/>
            <a:ext cx="7886700" cy="4935783"/>
          </a:xfrm>
        </p:spPr>
        <p:txBody>
          <a:bodyPr>
            <a:noAutofit/>
          </a:bodyPr>
          <a:lstStyle/>
          <a:p>
            <a:r>
              <a:rPr lang="en-US" altLang="zh-TW" sz="1800" dirty="0"/>
              <a:t>Factorization of the Output Layer</a:t>
            </a:r>
          </a:p>
          <a:p>
            <a:pPr lvl="1"/>
            <a:r>
              <a:rPr lang="en-US" altLang="zh-TW" sz="1800" dirty="0" err="1"/>
              <a:t>Mikolov</a:t>
            </a:r>
            <a:r>
              <a:rPr lang="en-US" altLang="zh-TW" sz="1800" dirty="0"/>
              <a:t> </a:t>
            </a:r>
            <a:r>
              <a:rPr lang="en-US" altLang="zh-TW" sz="1800" dirty="0" err="1"/>
              <a:t>Tomáš</a:t>
            </a:r>
            <a:r>
              <a:rPr lang="en-US" altLang="zh-TW" sz="1800" dirty="0"/>
              <a:t>: Statistical Language Models based on Neural Networks. PhD thesis, Brno University of Technology, 2012. (chapter 3.4.2)</a:t>
            </a:r>
          </a:p>
          <a:p>
            <a:pPr lvl="1"/>
            <a:r>
              <a:rPr lang="en-US" altLang="zh-TW" sz="1800" dirty="0"/>
              <a:t>http://speech.ee.ntu.edu.tw/~tlkagk/courses/MLDS_2015/NN%20Lecture/RNNLM.ecm.mp4/index.html</a:t>
            </a:r>
            <a:endParaRPr lang="zh-TW" altLang="zh-TW" sz="1800" dirty="0"/>
          </a:p>
          <a:p>
            <a:r>
              <a:rPr lang="en" altLang="zh-TW" sz="1800" dirty="0"/>
              <a:t>Noise Contrastive Estimation (NCE)</a:t>
            </a:r>
          </a:p>
          <a:p>
            <a:pPr lvl="1"/>
            <a:r>
              <a:rPr lang="en-US" altLang="zh-TW" sz="1800" dirty="0"/>
              <a:t>X. Chen, X. Liu, M. J. F. Gales and P. C. Woodland, "Recurrent neural network language model training with noise contrastive estimation for speech recognition,“ ICASSP, 2015</a:t>
            </a:r>
          </a:p>
          <a:p>
            <a:pPr lvl="1"/>
            <a:r>
              <a:rPr lang="en-US" altLang="zh-TW" sz="1800" dirty="0"/>
              <a:t>B. </a:t>
            </a:r>
            <a:r>
              <a:rPr lang="en-US" altLang="zh-TW" sz="1800" dirty="0" err="1"/>
              <a:t>Zoph</a:t>
            </a:r>
            <a:r>
              <a:rPr lang="en-US" altLang="zh-TW" sz="1800" dirty="0"/>
              <a:t> , A. </a:t>
            </a:r>
            <a:r>
              <a:rPr lang="en-US" altLang="zh-TW" sz="1800" dirty="0" err="1"/>
              <a:t>Vaswani</a:t>
            </a:r>
            <a:r>
              <a:rPr lang="en-US" altLang="zh-TW" sz="1800" dirty="0"/>
              <a:t>, J. May, and K. Knight, </a:t>
            </a:r>
            <a:r>
              <a:rPr lang="fr-FR" altLang="zh-TW" sz="1800" dirty="0"/>
              <a:t>“Simple, Fast Noise-Contrastive Estimation for Large RNN Vocabularies” , NAACL, 2016</a:t>
            </a:r>
          </a:p>
          <a:p>
            <a:r>
              <a:rPr lang="fr-FR" altLang="zh-TW" sz="1800" dirty="0"/>
              <a:t>Hierarachical Softmax</a:t>
            </a:r>
          </a:p>
          <a:p>
            <a:pPr lvl="1"/>
            <a:r>
              <a:rPr lang="en-US" altLang="zh-TW" sz="1800" dirty="0"/>
              <a:t>F Morin, Y Bengio, “</a:t>
            </a:r>
            <a:r>
              <a:rPr lang="it-IT" altLang="zh-TW" sz="1800" dirty="0"/>
              <a:t>Hierarchical Probabilistic Neural Network Language Model</a:t>
            </a:r>
            <a:r>
              <a:rPr lang="fr-FR" altLang="zh-TW" sz="1800" dirty="0"/>
              <a:t>”</a:t>
            </a:r>
            <a:r>
              <a:rPr lang="it-IT" altLang="zh-TW" sz="1800" dirty="0"/>
              <a:t>, </a:t>
            </a:r>
            <a:r>
              <a:rPr lang="en-US" altLang="zh-TW" sz="1800" dirty="0" err="1"/>
              <a:t>Aistats</a:t>
            </a:r>
            <a:r>
              <a:rPr lang="en-US" altLang="zh-TW" sz="1800" dirty="0"/>
              <a:t>, 2005</a:t>
            </a:r>
            <a:endParaRPr lang="it-IT" altLang="zh-TW" sz="1800" dirty="0"/>
          </a:p>
          <a:p>
            <a:r>
              <a:rPr lang="en-US" altLang="zh-TW" sz="1800" dirty="0"/>
              <a:t>Blog posts:</a:t>
            </a:r>
          </a:p>
          <a:p>
            <a:pPr lvl="1"/>
            <a:r>
              <a:rPr lang="en-US" altLang="zh-TW" sz="1800" dirty="0"/>
              <a:t>http://sebastianruder.com/word-embeddings-softmax/index.html</a:t>
            </a:r>
          </a:p>
          <a:p>
            <a:pPr lvl="1"/>
            <a:r>
              <a:rPr lang="en-US" altLang="zh-TW" sz="1800" dirty="0"/>
              <a:t>http://cpmarkchang.logdown.com/posts/276263--hierarchical-probabilistic-neural-networks-neural-network-language-model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51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/>
              <a:t>M. </a:t>
            </a:r>
            <a:r>
              <a:rPr lang="en-US" altLang="zh-TW" dirty="0" err="1"/>
              <a:t>Sundermeyer</a:t>
            </a:r>
            <a:r>
              <a:rPr lang="en-US" altLang="zh-TW" dirty="0"/>
              <a:t>, H. Ney and R. </a:t>
            </a:r>
            <a:r>
              <a:rPr lang="en-US" altLang="zh-TW" dirty="0" err="1"/>
              <a:t>Schlüter</a:t>
            </a:r>
            <a:r>
              <a:rPr lang="en-US" altLang="zh-TW" dirty="0"/>
              <a:t>, From Feedforward to Recurrent LSTM Neural Networks for Language Modeling, in </a:t>
            </a:r>
            <a:r>
              <a:rPr lang="en-US" altLang="zh-TW" i="1" dirty="0"/>
              <a:t>IEEE/ACM Transactions on Audio, Speech, and Language Processing</a:t>
            </a:r>
            <a:r>
              <a:rPr lang="en-US" altLang="zh-TW" dirty="0"/>
              <a:t>, vol. 23, no. 3, pp. 517-529, 2015.</a:t>
            </a:r>
          </a:p>
          <a:p>
            <a:r>
              <a:rPr lang="en-US" altLang="zh-TW" dirty="0" err="1"/>
              <a:t>Kazuki</a:t>
            </a:r>
            <a:r>
              <a:rPr lang="en-US" altLang="zh-TW" dirty="0"/>
              <a:t> </a:t>
            </a:r>
            <a:r>
              <a:rPr lang="en-US" altLang="zh-TW" dirty="0" err="1"/>
              <a:t>Irie</a:t>
            </a:r>
            <a:r>
              <a:rPr lang="en-US" altLang="zh-TW" dirty="0"/>
              <a:t>, Zoltan </a:t>
            </a:r>
            <a:r>
              <a:rPr lang="en-US" altLang="zh-TW" dirty="0" err="1"/>
              <a:t>Tuske</a:t>
            </a:r>
            <a:r>
              <a:rPr lang="en-US" altLang="zh-TW" dirty="0"/>
              <a:t>, Tamer </a:t>
            </a:r>
            <a:r>
              <a:rPr lang="en-US" altLang="zh-TW" dirty="0" err="1"/>
              <a:t>Alkhouli</a:t>
            </a:r>
            <a:r>
              <a:rPr lang="en-US" altLang="zh-TW" dirty="0"/>
              <a:t>, Ralf </a:t>
            </a:r>
            <a:r>
              <a:rPr lang="en-US" altLang="zh-TW" dirty="0" err="1"/>
              <a:t>Schluter</a:t>
            </a:r>
            <a:r>
              <a:rPr lang="en-US" altLang="zh-TW" dirty="0"/>
              <a:t>, Hermann Ney, “LSTM, GRU, Highway and a Bit of Attention: An Empirical Overview for Language Modeling in Speech Recognition”, </a:t>
            </a:r>
            <a:r>
              <a:rPr lang="en-US" altLang="zh-TW" dirty="0" err="1"/>
              <a:t>Interspeech</a:t>
            </a:r>
            <a:r>
              <a:rPr lang="en-US" altLang="zh-TW" dirty="0"/>
              <a:t>, 2016 </a:t>
            </a:r>
          </a:p>
          <a:p>
            <a:r>
              <a:rPr lang="it-IT" altLang="zh-TW" dirty="0"/>
              <a:t>Ke Tran, Arianna Bisazza, Christof Monz, </a:t>
            </a:r>
            <a:r>
              <a:rPr lang="en-US" altLang="zh-TW" dirty="0"/>
              <a:t>Recurrent Memory Networks for Language Modeling, NAACL, 2016</a:t>
            </a:r>
          </a:p>
          <a:p>
            <a:r>
              <a:rPr lang="it-IT" altLang="zh-TW" dirty="0"/>
              <a:t>Jianpeng Cheng, Li Dong and Mirella Lapata, </a:t>
            </a:r>
            <a:r>
              <a:rPr lang="en-US" altLang="zh-TW" dirty="0"/>
              <a:t>Long Short-Term Memory-Networks for Machine Reading</a:t>
            </a:r>
            <a:r>
              <a:rPr lang="it-IT" altLang="zh-TW" dirty="0"/>
              <a:t>, arXiv preprint,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5330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感謝 傅彥禎、楊喻涵 同學發現投影片上的打字錯誤</a:t>
            </a:r>
          </a:p>
        </p:txBody>
      </p:sp>
    </p:spTree>
    <p:extLst>
      <p:ext uri="{BB962C8B-B14F-4D97-AF65-F5344CB8AC3E}">
        <p14:creationId xmlns:p14="http://schemas.microsoft.com/office/powerpoint/2010/main" val="89839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N-gram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TW" dirty="0"/>
              <a:t>How to estimate P(w</a:t>
            </a:r>
            <a:r>
              <a:rPr lang="en-US" altLang="zh-TW" baseline="-25000" dirty="0"/>
              <a:t>1</a:t>
            </a:r>
            <a:r>
              <a:rPr lang="en-US" altLang="zh-TW" dirty="0"/>
              <a:t>, w</a:t>
            </a:r>
            <a:r>
              <a:rPr lang="en-US" altLang="zh-TW" baseline="-25000" dirty="0"/>
              <a:t>2</a:t>
            </a:r>
            <a:r>
              <a:rPr lang="en-US" altLang="zh-TW" dirty="0"/>
              <a:t>, w</a:t>
            </a:r>
            <a:r>
              <a:rPr lang="en-US" altLang="zh-TW" baseline="-25000" dirty="0"/>
              <a:t>3</a:t>
            </a:r>
            <a:r>
              <a:rPr lang="en-US" altLang="zh-TW" dirty="0"/>
              <a:t>, …., 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n</a:t>
            </a:r>
            <a:r>
              <a:rPr lang="en-US" altLang="zh-TW" dirty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dirty="0"/>
              <a:t>Collect a large amount of  text data as training data</a:t>
            </a:r>
          </a:p>
          <a:p>
            <a:pPr marL="685800" lvl="2">
              <a:spcBef>
                <a:spcPts val="1000"/>
              </a:spcBef>
            </a:pPr>
            <a:r>
              <a:rPr lang="en-US" altLang="zh-TW" sz="2400" dirty="0"/>
              <a:t>However, the word sequence 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 …., </a:t>
            </a:r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n</a:t>
            </a:r>
            <a:r>
              <a:rPr lang="en-US" altLang="zh-TW" sz="2400" baseline="-25000" dirty="0"/>
              <a:t> </a:t>
            </a:r>
            <a:r>
              <a:rPr lang="en-US" altLang="zh-TW" sz="2400" dirty="0"/>
              <a:t>may not  appear in the training data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i="1" dirty="0"/>
              <a:t>N-gram language model</a:t>
            </a:r>
            <a:r>
              <a:rPr lang="en-US" altLang="zh-TW" dirty="0"/>
              <a:t>: </a:t>
            </a:r>
            <a:r>
              <a:rPr lang="en-US" altLang="zh-TW" sz="2400" dirty="0"/>
              <a:t>P(w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 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, …., </a:t>
            </a:r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n</a:t>
            </a:r>
            <a:r>
              <a:rPr lang="en-US" altLang="zh-TW" sz="2400" dirty="0"/>
              <a:t>) = P(w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|START)P(w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 …... P(w</a:t>
            </a:r>
            <a:r>
              <a:rPr lang="en-US" altLang="zh-TW" sz="2400" baseline="-25000" dirty="0"/>
              <a:t>n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n-1</a:t>
            </a:r>
            <a:r>
              <a:rPr lang="en-US" altLang="zh-TW" sz="2400" dirty="0"/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altLang="zh-TW" sz="2400" dirty="0"/>
              <a:t>E.g. Estimate P(</a:t>
            </a:r>
            <a:r>
              <a:rPr lang="en-US" altLang="zh-TW" sz="2400" dirty="0" err="1"/>
              <a:t>beach|nice</a:t>
            </a:r>
            <a:r>
              <a:rPr lang="en-US" altLang="zh-TW" sz="2400" dirty="0"/>
              <a:t>) from training data</a:t>
            </a:r>
          </a:p>
          <a:p>
            <a:pPr marL="685800" lvl="2">
              <a:spcBef>
                <a:spcPts val="1000"/>
              </a:spcBef>
            </a:pPr>
            <a:endParaRPr lang="en-US" altLang="zh-TW" sz="2400" dirty="0"/>
          </a:p>
          <a:p>
            <a:pPr marL="685800" lvl="2">
              <a:spcBef>
                <a:spcPts val="1000"/>
              </a:spcBef>
            </a:pPr>
            <a:endParaRPr lang="en-US" altLang="zh-TW" sz="2400" dirty="0"/>
          </a:p>
          <a:p>
            <a:pPr marL="685800" lvl="2">
              <a:spcBef>
                <a:spcPts val="1000"/>
              </a:spcBef>
            </a:pPr>
            <a:endParaRPr lang="en-US" altLang="zh-TW" sz="2400" dirty="0"/>
          </a:p>
          <a:p>
            <a:pPr marL="685800" lvl="2">
              <a:spcBef>
                <a:spcPts val="1000"/>
              </a:spcBef>
            </a:pPr>
            <a:r>
              <a:rPr lang="en-US" altLang="zh-TW" sz="2400" dirty="0"/>
              <a:t>It is easy to generalize to 3-gram, 4-gram ……</a:t>
            </a:r>
          </a:p>
          <a:p>
            <a:pPr marL="228600" lvl="1">
              <a:spcBef>
                <a:spcPts val="1000"/>
              </a:spcBef>
            </a:pPr>
            <a:endParaRPr lang="en-US" altLang="zh-TW" dirty="0"/>
          </a:p>
          <a:p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42889" y="4932236"/>
                <a:ext cx="4238275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400" dirty="0"/>
                            <m:t>beach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nice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𝑏𝑒𝑎𝑐h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𝑛𝑖𝑐𝑒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89" y="4932236"/>
                <a:ext cx="4238275" cy="768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5587721" y="5388507"/>
            <a:ext cx="3012037" cy="3549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Count of “nice”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587721" y="4865801"/>
            <a:ext cx="3012037" cy="457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Count of “nice beach”</a:t>
            </a:r>
            <a:endParaRPr lang="zh-TW" altLang="en-US" sz="2400" dirty="0"/>
          </a:p>
        </p:txBody>
      </p:sp>
      <p:cxnSp>
        <p:nvCxnSpPr>
          <p:cNvPr id="9" name="直線單箭頭接點 8"/>
          <p:cNvCxnSpPr>
            <a:cxnSpLocks/>
            <a:stCxn id="7" idx="1"/>
          </p:cNvCxnSpPr>
          <p:nvPr/>
        </p:nvCxnSpPr>
        <p:spPr>
          <a:xfrm flipH="1">
            <a:off x="4981164" y="5094314"/>
            <a:ext cx="6065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cxnSpLocks/>
          </p:cNvCxnSpPr>
          <p:nvPr/>
        </p:nvCxnSpPr>
        <p:spPr>
          <a:xfrm flipH="1">
            <a:off x="4555081" y="5542656"/>
            <a:ext cx="10326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313127" y="375550"/>
            <a:ext cx="3689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P(“wreck a nice beach”)</a:t>
            </a:r>
          </a:p>
          <a:p>
            <a:r>
              <a:rPr lang="en-US" altLang="zh-TW" sz="2400" dirty="0"/>
              <a:t>=P(</a:t>
            </a:r>
            <a:r>
              <a:rPr lang="en-US" altLang="zh-TW" sz="2400" dirty="0" err="1"/>
              <a:t>wreck|START</a:t>
            </a:r>
            <a:r>
              <a:rPr lang="en-US" altLang="zh-TW" sz="2400" dirty="0"/>
              <a:t>)P(</a:t>
            </a:r>
            <a:r>
              <a:rPr lang="en-US" altLang="zh-TW" sz="2400" dirty="0" err="1"/>
              <a:t>a|wreck</a:t>
            </a:r>
            <a:r>
              <a:rPr lang="en-US" altLang="zh-TW" sz="2400" dirty="0"/>
              <a:t>)P(</a:t>
            </a:r>
            <a:r>
              <a:rPr lang="en-US" altLang="zh-TW" sz="2400" dirty="0" err="1"/>
              <a:t>nice|a</a:t>
            </a:r>
            <a:r>
              <a:rPr lang="en-US" altLang="zh-TW" sz="2400" dirty="0"/>
              <a:t>)P(</a:t>
            </a:r>
            <a:r>
              <a:rPr lang="en-US" altLang="zh-TW" sz="2400" dirty="0" err="1"/>
              <a:t>beach|nice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5A4F-9F25-49E2-9D67-5955AFDD8BFD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401239" y="3699328"/>
            <a:ext cx="1416074" cy="4128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2-gram</a:t>
            </a:r>
            <a:endParaRPr lang="zh-TW" altLang="en-US" sz="2400" dirty="0"/>
          </a:p>
        </p:txBody>
      </p:sp>
      <p:sp>
        <p:nvSpPr>
          <p:cNvPr id="8" name="箭號: 向右 7"/>
          <p:cNvSpPr/>
          <p:nvPr/>
        </p:nvSpPr>
        <p:spPr>
          <a:xfrm flipH="1">
            <a:off x="6975115" y="3713038"/>
            <a:ext cx="365760" cy="4011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9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  <p:bldP spid="11" grpId="0" uiExpand="1"/>
      <p:bldP spid="1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NN-based LM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681271" y="2007506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潮水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684794" y="2720152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退了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752216" y="3548856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退了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520862" y="4261177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/>
              <a:t>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511504" y="5123101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/>
              <a:t>就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689181" y="5874397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知道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38853" y="3020694"/>
            <a:ext cx="346252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潮水  退了  就  知道  誰 </a:t>
            </a:r>
            <a:r>
              <a:rPr lang="en-US" altLang="zh-TW" sz="2400" dirty="0"/>
              <a:t>…</a:t>
            </a:r>
          </a:p>
          <a:p>
            <a:r>
              <a:rPr lang="zh-TW" altLang="en-US" sz="2400" dirty="0"/>
              <a:t>不爽    不要    買 </a:t>
            </a:r>
            <a:r>
              <a:rPr lang="en-US" altLang="zh-TW" sz="2400" dirty="0"/>
              <a:t>…</a:t>
            </a:r>
          </a:p>
          <a:p>
            <a:r>
              <a:rPr lang="zh-TW" altLang="en-US" sz="2400" dirty="0"/>
              <a:t>公道價   八萬   一 </a:t>
            </a:r>
            <a:r>
              <a:rPr lang="en-US" altLang="zh-TW" sz="2400" dirty="0"/>
              <a:t>…</a:t>
            </a:r>
          </a:p>
          <a:p>
            <a:r>
              <a:rPr lang="en-US" altLang="zh-TW" sz="2400" dirty="0"/>
              <a:t>………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252165" y="1996138"/>
            <a:ext cx="1444069" cy="121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 rot="5400000">
            <a:off x="4480146" y="2069180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rot="5400000">
            <a:off x="4480146" y="2795092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rot="5400000">
            <a:off x="4480145" y="3650426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 rot="5400000">
            <a:off x="4480145" y="4376338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 rot="5400000">
            <a:off x="4480145" y="5210152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 rot="5400000">
            <a:off x="4480145" y="5936064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272699" y="3555156"/>
            <a:ext cx="1444069" cy="121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5272698" y="5158509"/>
            <a:ext cx="1444069" cy="121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175115" y="2375597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就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8175115" y="3940302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知道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8178656" y="5524728"/>
            <a:ext cx="883308" cy="4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誰</a:t>
            </a:r>
          </a:p>
        </p:txBody>
      </p:sp>
      <p:sp>
        <p:nvSpPr>
          <p:cNvPr id="28" name="矩形 27"/>
          <p:cNvSpPr/>
          <p:nvPr/>
        </p:nvSpPr>
        <p:spPr>
          <a:xfrm rot="5400000">
            <a:off x="7777147" y="2485782"/>
            <a:ext cx="566720" cy="270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7797878" y="4046485"/>
            <a:ext cx="566720" cy="270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 rot="5400000">
            <a:off x="7797878" y="5608883"/>
            <a:ext cx="566720" cy="270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 rot="5400000">
            <a:off x="6972479" y="2484086"/>
            <a:ext cx="566720" cy="270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 rot="5400000">
            <a:off x="6972479" y="4046484"/>
            <a:ext cx="566720" cy="270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 rot="5400000">
            <a:off x="6972479" y="5608882"/>
            <a:ext cx="566720" cy="270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72372" y="5158509"/>
            <a:ext cx="217593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Minimizing cross entropy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4809041" y="2239779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4809041" y="2921338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4809041" y="3870154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4809041" y="4598574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4809041" y="5373979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809041" y="6080672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6677376" y="2599891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6677376" y="4181822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6677376" y="5749357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7370447" y="2612214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>
            <a:off x="7370447" y="4185353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7370447" y="5749357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6879" y="2538596"/>
            <a:ext cx="1740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Collect data:</a:t>
            </a:r>
            <a:endParaRPr lang="zh-TW" altLang="en-US" sz="2400" dirty="0"/>
          </a:p>
        </p:txBody>
      </p:sp>
      <p:sp>
        <p:nvSpPr>
          <p:cNvPr id="47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Training: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51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NN-based LM</a:t>
            </a:r>
            <a:endParaRPr lang="zh-TW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273054" y="4103528"/>
            <a:ext cx="1687602" cy="92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1108506" y="5075274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490962" y="36914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444866" y="2266955"/>
            <a:ext cx="7171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P(</a:t>
            </a:r>
            <a:r>
              <a:rPr lang="en-US" altLang="zh-TW" sz="2400" dirty="0" err="1"/>
              <a:t>b|a</a:t>
            </a:r>
            <a:r>
              <a:rPr lang="en-US" altLang="zh-TW" sz="2400" dirty="0"/>
              <a:t>): the probability of NN predicting the next word.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430594" y="1450810"/>
            <a:ext cx="668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P(“wreck a nice beach”)</a:t>
            </a:r>
          </a:p>
          <a:p>
            <a:r>
              <a:rPr lang="en-US" altLang="zh-TW" sz="2400" dirty="0"/>
              <a:t>=P(</a:t>
            </a:r>
            <a:r>
              <a:rPr lang="en-US" altLang="zh-TW" sz="2400" dirty="0" err="1"/>
              <a:t>wreck|START</a:t>
            </a:r>
            <a:r>
              <a:rPr lang="en-US" altLang="zh-TW" sz="2400" dirty="0"/>
              <a:t>)P(</a:t>
            </a:r>
            <a:r>
              <a:rPr lang="en-US" altLang="zh-TW" sz="2400" dirty="0" err="1"/>
              <a:t>a|wreck</a:t>
            </a:r>
            <a:r>
              <a:rPr lang="en-US" altLang="zh-TW" sz="2400" dirty="0"/>
              <a:t>)P(</a:t>
            </a:r>
            <a:r>
              <a:rPr lang="en-US" altLang="zh-TW" sz="2400" dirty="0" err="1"/>
              <a:t>nice|a</a:t>
            </a:r>
            <a:r>
              <a:rPr lang="en-US" altLang="zh-TW" sz="2400" dirty="0"/>
              <a:t>)P(</a:t>
            </a:r>
            <a:r>
              <a:rPr lang="en-US" altLang="zh-TW" sz="2400" dirty="0" err="1"/>
              <a:t>beach|nice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cxnSp>
        <p:nvCxnSpPr>
          <p:cNvPr id="55" name="直線單箭頭接點 54"/>
          <p:cNvCxnSpPr/>
          <p:nvPr/>
        </p:nvCxnSpPr>
        <p:spPr>
          <a:xfrm flipV="1">
            <a:off x="760210" y="36914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993815" y="36914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V="1">
            <a:off x="1261716" y="36914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1516157" y="36914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V="1">
            <a:off x="1740189" y="36914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73054" y="5498981"/>
            <a:ext cx="1687602" cy="265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25689" y="5804546"/>
            <a:ext cx="221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1-of-N encoding of “START”</a:t>
            </a:r>
            <a:endParaRPr lang="zh-TW" altLang="en-US" sz="2400" dirty="0"/>
          </a:p>
        </p:txBody>
      </p:sp>
      <p:sp>
        <p:nvSpPr>
          <p:cNvPr id="39" name="矩形 38"/>
          <p:cNvSpPr/>
          <p:nvPr/>
        </p:nvSpPr>
        <p:spPr>
          <a:xfrm>
            <a:off x="-19050" y="2877123"/>
            <a:ext cx="2299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P(next word is “wreck”)</a:t>
            </a:r>
            <a:endParaRPr lang="zh-TW" altLang="en-US" sz="2400" dirty="0"/>
          </a:p>
        </p:txBody>
      </p:sp>
      <p:sp>
        <p:nvSpPr>
          <p:cNvPr id="69" name="矩形 68"/>
          <p:cNvSpPr/>
          <p:nvPr/>
        </p:nvSpPr>
        <p:spPr>
          <a:xfrm>
            <a:off x="2586987" y="4122578"/>
            <a:ext cx="1687602" cy="92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70" name="直線單箭頭接點 69"/>
          <p:cNvCxnSpPr/>
          <p:nvPr/>
        </p:nvCxnSpPr>
        <p:spPr>
          <a:xfrm flipV="1">
            <a:off x="3422439" y="5094324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flipV="1">
            <a:off x="2804895" y="37105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 flipV="1">
            <a:off x="3074143" y="37105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flipV="1">
            <a:off x="3307748" y="37105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 flipV="1">
            <a:off x="3575649" y="37105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 flipV="1">
            <a:off x="3830090" y="37105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 flipV="1">
            <a:off x="4054122" y="37105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2586987" y="5518031"/>
            <a:ext cx="1687602" cy="265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78" name="矩形 77"/>
          <p:cNvSpPr/>
          <p:nvPr/>
        </p:nvSpPr>
        <p:spPr>
          <a:xfrm>
            <a:off x="2339622" y="5823596"/>
            <a:ext cx="221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1-of-N encoding of “wreck”</a:t>
            </a:r>
            <a:endParaRPr lang="zh-TW" altLang="en-US" sz="2400" dirty="0"/>
          </a:p>
        </p:txBody>
      </p:sp>
      <p:sp>
        <p:nvSpPr>
          <p:cNvPr id="79" name="矩形 78"/>
          <p:cNvSpPr/>
          <p:nvPr/>
        </p:nvSpPr>
        <p:spPr>
          <a:xfrm>
            <a:off x="2294883" y="2896173"/>
            <a:ext cx="2299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P(next word is “a”)</a:t>
            </a:r>
            <a:endParaRPr lang="zh-TW" altLang="en-US" sz="2400" dirty="0"/>
          </a:p>
        </p:txBody>
      </p:sp>
      <p:sp>
        <p:nvSpPr>
          <p:cNvPr id="80" name="矩形 79"/>
          <p:cNvSpPr/>
          <p:nvPr/>
        </p:nvSpPr>
        <p:spPr>
          <a:xfrm>
            <a:off x="4834620" y="4141628"/>
            <a:ext cx="1687602" cy="92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81" name="直線單箭頭接點 80"/>
          <p:cNvCxnSpPr/>
          <p:nvPr/>
        </p:nvCxnSpPr>
        <p:spPr>
          <a:xfrm flipV="1">
            <a:off x="5670072" y="5113374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5052528" y="37295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 flipV="1">
            <a:off x="5321776" y="37295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>
          <a:xfrm flipV="1">
            <a:off x="5555381" y="37295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/>
          <p:nvPr/>
        </p:nvCxnSpPr>
        <p:spPr>
          <a:xfrm flipV="1">
            <a:off x="5823282" y="37295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>
          <a:xfrm flipV="1">
            <a:off x="6077723" y="37295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/>
          <p:nvPr/>
        </p:nvCxnSpPr>
        <p:spPr>
          <a:xfrm flipV="1">
            <a:off x="6301755" y="372957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4834620" y="5537081"/>
            <a:ext cx="1687602" cy="265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89" name="矩形 88"/>
          <p:cNvSpPr/>
          <p:nvPr/>
        </p:nvSpPr>
        <p:spPr>
          <a:xfrm>
            <a:off x="4587255" y="5842646"/>
            <a:ext cx="221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1-of-N encoding of “a”</a:t>
            </a:r>
            <a:endParaRPr lang="zh-TW" altLang="en-US" sz="2400" dirty="0"/>
          </a:p>
        </p:txBody>
      </p:sp>
      <p:sp>
        <p:nvSpPr>
          <p:cNvPr id="90" name="矩形 89"/>
          <p:cNvSpPr/>
          <p:nvPr/>
        </p:nvSpPr>
        <p:spPr>
          <a:xfrm>
            <a:off x="4542516" y="2915223"/>
            <a:ext cx="2299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P(next word is “nice”)</a:t>
            </a:r>
            <a:endParaRPr lang="zh-TW" altLang="en-US" sz="2400" dirty="0"/>
          </a:p>
        </p:txBody>
      </p:sp>
      <p:sp>
        <p:nvSpPr>
          <p:cNvPr id="91" name="矩形 90"/>
          <p:cNvSpPr/>
          <p:nvPr/>
        </p:nvSpPr>
        <p:spPr>
          <a:xfrm>
            <a:off x="7129503" y="4160678"/>
            <a:ext cx="1687602" cy="92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cxnSp>
        <p:nvCxnSpPr>
          <p:cNvPr id="92" name="直線單箭頭接點 91"/>
          <p:cNvCxnSpPr/>
          <p:nvPr/>
        </p:nvCxnSpPr>
        <p:spPr>
          <a:xfrm flipV="1">
            <a:off x="7964955" y="5132424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 flipV="1">
            <a:off x="7347411" y="37486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 flipV="1">
            <a:off x="7616659" y="37486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/>
          <p:nvPr/>
        </p:nvCxnSpPr>
        <p:spPr>
          <a:xfrm flipV="1">
            <a:off x="7850264" y="37486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 flipV="1">
            <a:off x="8118165" y="37486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flipV="1">
            <a:off x="8372606" y="37486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 flipV="1">
            <a:off x="8596638" y="3748629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/>
          <p:cNvSpPr/>
          <p:nvPr/>
        </p:nvSpPr>
        <p:spPr>
          <a:xfrm>
            <a:off x="7129503" y="5556131"/>
            <a:ext cx="1687602" cy="265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00" name="矩形 99"/>
          <p:cNvSpPr/>
          <p:nvPr/>
        </p:nvSpPr>
        <p:spPr>
          <a:xfrm>
            <a:off x="6882138" y="5861696"/>
            <a:ext cx="221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1-of-N encoding of “nice”</a:t>
            </a:r>
            <a:endParaRPr lang="zh-TW" altLang="en-US" sz="2400" dirty="0"/>
          </a:p>
        </p:txBody>
      </p:sp>
      <p:sp>
        <p:nvSpPr>
          <p:cNvPr id="101" name="矩形 100"/>
          <p:cNvSpPr/>
          <p:nvPr/>
        </p:nvSpPr>
        <p:spPr>
          <a:xfrm>
            <a:off x="6837399" y="2934273"/>
            <a:ext cx="2299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P(next word is “beach”)</a:t>
            </a:r>
            <a:endParaRPr lang="zh-TW" altLang="en-US" sz="2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5A4F-9F25-49E2-9D67-5955AFDD8BF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7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5" grpId="0"/>
      <p:bldP spid="53" grpId="0"/>
      <p:bldP spid="37" grpId="0" animBg="1"/>
      <p:bldP spid="38" grpId="0"/>
      <p:bldP spid="39" grpId="0"/>
      <p:bldP spid="69" grpId="0" animBg="1"/>
      <p:bldP spid="77" grpId="0" animBg="1"/>
      <p:bldP spid="78" grpId="0"/>
      <p:bldP spid="79" grpId="0"/>
      <p:bldP spid="80" grpId="0" animBg="1"/>
      <p:bldP spid="88" grpId="0" animBg="1"/>
      <p:bldP spid="89" grpId="0"/>
      <p:bldP spid="90" grpId="0"/>
      <p:bldP spid="91" grpId="0" animBg="1"/>
      <p:bldP spid="99" grpId="0" animBg="1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RNN-based LM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Training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74487" y="5500677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10337" y="4538466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33290" y="3616779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773991" y="5537460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735562" y="4586979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758515" y="3665292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690670" y="5534434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709719" y="4586979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732672" y="3665292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上箭號 12"/>
          <p:cNvSpPr/>
          <p:nvPr/>
        </p:nvSpPr>
        <p:spPr>
          <a:xfrm>
            <a:off x="1135489" y="4985514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上箭號 13"/>
          <p:cNvSpPr/>
          <p:nvPr/>
        </p:nvSpPr>
        <p:spPr>
          <a:xfrm>
            <a:off x="1135490" y="4058055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>
            <a:off x="3085631" y="5040757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上箭號 15"/>
          <p:cNvSpPr/>
          <p:nvPr/>
        </p:nvSpPr>
        <p:spPr>
          <a:xfrm>
            <a:off x="3085632" y="4113298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上箭號 16"/>
          <p:cNvSpPr/>
          <p:nvPr/>
        </p:nvSpPr>
        <p:spPr>
          <a:xfrm>
            <a:off x="5060713" y="5038606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上箭號 17"/>
          <p:cNvSpPr/>
          <p:nvPr/>
        </p:nvSpPr>
        <p:spPr>
          <a:xfrm>
            <a:off x="5060714" y="4111147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2020717" y="4548761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766563" y="5537684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743610" y="4573294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766563" y="3651607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上箭號 23"/>
          <p:cNvSpPr/>
          <p:nvPr/>
        </p:nvSpPr>
        <p:spPr>
          <a:xfrm>
            <a:off x="7094604" y="5024921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上箭號 24"/>
          <p:cNvSpPr/>
          <p:nvPr/>
        </p:nvSpPr>
        <p:spPr>
          <a:xfrm>
            <a:off x="7094605" y="4097462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734304" y="5932677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begin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2695392" y="5977216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潮水</a:t>
            </a:r>
          </a:p>
        </p:txBody>
      </p:sp>
      <p:sp>
        <p:nvSpPr>
          <p:cNvPr id="37" name="矩形 36"/>
          <p:cNvSpPr/>
          <p:nvPr/>
        </p:nvSpPr>
        <p:spPr>
          <a:xfrm>
            <a:off x="4664604" y="5958653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退了</a:t>
            </a:r>
          </a:p>
        </p:txBody>
      </p:sp>
      <p:sp>
        <p:nvSpPr>
          <p:cNvPr id="38" name="矩形 37"/>
          <p:cNvSpPr/>
          <p:nvPr/>
        </p:nvSpPr>
        <p:spPr>
          <a:xfrm>
            <a:off x="6670126" y="5977113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就</a:t>
            </a:r>
          </a:p>
        </p:txBody>
      </p:sp>
      <p:sp>
        <p:nvSpPr>
          <p:cNvPr id="39" name="向右箭號 38"/>
          <p:cNvSpPr/>
          <p:nvPr/>
        </p:nvSpPr>
        <p:spPr>
          <a:xfrm>
            <a:off x="3985850" y="4587525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向右箭號 39"/>
          <p:cNvSpPr/>
          <p:nvPr/>
        </p:nvSpPr>
        <p:spPr>
          <a:xfrm>
            <a:off x="5956905" y="4573294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7948769" y="5436104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7970829" y="4444752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7935640" y="3534835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5145248" y="294679"/>
            <a:ext cx="3547944" cy="2014487"/>
            <a:chOff x="4627018" y="974645"/>
            <a:chExt cx="3547944" cy="2014487"/>
          </a:xfrm>
        </p:grpSpPr>
        <p:sp>
          <p:nvSpPr>
            <p:cNvPr id="55" name="文字方塊 54"/>
            <p:cNvSpPr txBox="1"/>
            <p:nvPr/>
          </p:nvSpPr>
          <p:spPr>
            <a:xfrm>
              <a:off x="4712440" y="1419472"/>
              <a:ext cx="3462522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潮水  退了  就  知道  誰 </a:t>
              </a:r>
              <a:r>
                <a:rPr lang="en-US" altLang="zh-TW" sz="2400" dirty="0"/>
                <a:t>…</a:t>
              </a:r>
            </a:p>
            <a:p>
              <a:r>
                <a:rPr lang="zh-TW" altLang="en-US" sz="2400" dirty="0"/>
                <a:t>不爽    不要    買 </a:t>
              </a:r>
              <a:r>
                <a:rPr lang="en-US" altLang="zh-TW" sz="2400" dirty="0"/>
                <a:t>…</a:t>
              </a:r>
            </a:p>
            <a:p>
              <a:r>
                <a:rPr lang="zh-TW" altLang="en-US" sz="2400" dirty="0"/>
                <a:t>公道價   八萬   一 </a:t>
              </a:r>
              <a:r>
                <a:rPr lang="en-US" altLang="zh-TW" sz="2400" dirty="0"/>
                <a:t>…</a:t>
              </a:r>
            </a:p>
            <a:p>
              <a:r>
                <a:rPr lang="en-US" altLang="zh-TW" sz="2400" dirty="0"/>
                <a:t>………</a:t>
              </a:r>
              <a:endParaRPr lang="zh-TW" altLang="en-US" sz="2400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4627018" y="974645"/>
              <a:ext cx="17409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Collect data:</a:t>
              </a:r>
              <a:endParaRPr lang="zh-TW" altLang="en-US" sz="2400" dirty="0"/>
            </a:p>
          </p:txBody>
        </p:sp>
      </p:grpSp>
      <p:sp>
        <p:nvSpPr>
          <p:cNvPr id="57" name="文字方塊 56"/>
          <p:cNvSpPr txBox="1"/>
          <p:nvPr/>
        </p:nvSpPr>
        <p:spPr>
          <a:xfrm>
            <a:off x="782184" y="2554539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潮水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2721800" y="2554539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退了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4691193" y="2555797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就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6733249" y="2554540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知道</a:t>
            </a:r>
          </a:p>
        </p:txBody>
      </p:sp>
      <p:cxnSp>
        <p:nvCxnSpPr>
          <p:cNvPr id="61" name="直線單箭頭接點 60"/>
          <p:cNvCxnSpPr>
            <a:cxnSpLocks/>
          </p:cNvCxnSpPr>
          <p:nvPr/>
        </p:nvCxnSpPr>
        <p:spPr>
          <a:xfrm rot="5400000">
            <a:off x="1081016" y="3267534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>
            <a:cxnSpLocks/>
          </p:cNvCxnSpPr>
          <p:nvPr/>
        </p:nvCxnSpPr>
        <p:spPr>
          <a:xfrm rot="5400000">
            <a:off x="3005947" y="3293565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>
            <a:cxnSpLocks/>
          </p:cNvCxnSpPr>
          <p:nvPr/>
        </p:nvCxnSpPr>
        <p:spPr>
          <a:xfrm rot="5400000">
            <a:off x="4987147" y="3293566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cxnSpLocks/>
          </p:cNvCxnSpPr>
          <p:nvPr/>
        </p:nvCxnSpPr>
        <p:spPr>
          <a:xfrm rot="5400000">
            <a:off x="7024617" y="3293566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4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38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RNN-based LM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To compute P(w</a:t>
            </a:r>
            <a:r>
              <a:rPr lang="en-US" altLang="zh-TW" baseline="-25000" dirty="0"/>
              <a:t>1</a:t>
            </a:r>
            <a:r>
              <a:rPr lang="en-US" altLang="zh-TW" dirty="0"/>
              <a:t>, w</a:t>
            </a:r>
            <a:r>
              <a:rPr lang="en-US" altLang="zh-TW" baseline="-25000" dirty="0"/>
              <a:t>2</a:t>
            </a:r>
            <a:r>
              <a:rPr lang="en-US" altLang="zh-TW" dirty="0"/>
              <a:t>, w</a:t>
            </a:r>
            <a:r>
              <a:rPr lang="en-US" altLang="zh-TW" baseline="-25000" dirty="0"/>
              <a:t>3</a:t>
            </a:r>
            <a:r>
              <a:rPr lang="en-US" altLang="zh-TW" dirty="0"/>
              <a:t>, …., 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n</a:t>
            </a:r>
            <a:r>
              <a:rPr lang="en-US" altLang="zh-TW" dirty="0"/>
              <a:t>) by RNN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88887" y="5776913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24737" y="4814702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47690" y="3893015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88391" y="5813696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49962" y="4863215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572915" y="3941528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505070" y="5810670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524119" y="4863215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547072" y="3941528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上箭號 12"/>
          <p:cNvSpPr/>
          <p:nvPr/>
        </p:nvSpPr>
        <p:spPr>
          <a:xfrm>
            <a:off x="949889" y="5261750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上箭號 13"/>
          <p:cNvSpPr/>
          <p:nvPr/>
        </p:nvSpPr>
        <p:spPr>
          <a:xfrm>
            <a:off x="949890" y="4334291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>
            <a:off x="2900031" y="5316993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上箭號 15"/>
          <p:cNvSpPr/>
          <p:nvPr/>
        </p:nvSpPr>
        <p:spPr>
          <a:xfrm>
            <a:off x="2900032" y="4389534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上箭號 16"/>
          <p:cNvSpPr/>
          <p:nvPr/>
        </p:nvSpPr>
        <p:spPr>
          <a:xfrm>
            <a:off x="4875113" y="5314842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上箭號 17"/>
          <p:cNvSpPr/>
          <p:nvPr/>
        </p:nvSpPr>
        <p:spPr>
          <a:xfrm>
            <a:off x="4875114" y="4387383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1835117" y="4824997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580963" y="5813920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558010" y="4849530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580963" y="3927843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上箭號 23"/>
          <p:cNvSpPr/>
          <p:nvPr/>
        </p:nvSpPr>
        <p:spPr>
          <a:xfrm>
            <a:off x="6909004" y="5301157"/>
            <a:ext cx="386677" cy="468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上箭號 24"/>
          <p:cNvSpPr/>
          <p:nvPr/>
        </p:nvSpPr>
        <p:spPr>
          <a:xfrm>
            <a:off x="6909005" y="4373698"/>
            <a:ext cx="386677" cy="432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548704" y="6208913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begin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1285911" y="2280071"/>
            <a:ext cx="657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 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, …., </a:t>
            </a:r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n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=P(w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)P(w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)P(w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 …… P(w</a:t>
            </a:r>
            <a:r>
              <a:rPr lang="en-US" altLang="zh-TW" sz="2400" baseline="-25000" dirty="0"/>
              <a:t>n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… w</a:t>
            </a:r>
            <a:r>
              <a:rPr lang="en-US" altLang="zh-TW" sz="2400" baseline="-25000" dirty="0"/>
              <a:t>n-1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2476478" y="6209001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37" name="矩形 36"/>
          <p:cNvSpPr/>
          <p:nvPr/>
        </p:nvSpPr>
        <p:spPr>
          <a:xfrm>
            <a:off x="4491488" y="6203015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38" name="矩形 37"/>
          <p:cNvSpPr/>
          <p:nvPr/>
        </p:nvSpPr>
        <p:spPr>
          <a:xfrm>
            <a:off x="6558261" y="6210876"/>
            <a:ext cx="122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39" name="向右箭號 38"/>
          <p:cNvSpPr/>
          <p:nvPr/>
        </p:nvSpPr>
        <p:spPr>
          <a:xfrm>
            <a:off x="3800250" y="4863761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向右箭號 39"/>
          <p:cNvSpPr/>
          <p:nvPr/>
        </p:nvSpPr>
        <p:spPr>
          <a:xfrm>
            <a:off x="5771305" y="4849530"/>
            <a:ext cx="59245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7763169" y="5712340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7785229" y="4720988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7750040" y="3811071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700226" y="3409185"/>
            <a:ext cx="97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2533940" y="3421266"/>
            <a:ext cx="141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397639" y="3409185"/>
            <a:ext cx="17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443677" y="3408458"/>
            <a:ext cx="2167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P(w</a:t>
            </a:r>
            <a:r>
              <a:rPr lang="en-US" altLang="zh-TW" sz="2400" baseline="-25000" dirty="0"/>
              <a:t>4</a:t>
            </a:r>
            <a:r>
              <a:rPr lang="en-US" altLang="zh-TW" sz="2400" dirty="0"/>
              <a:t>|w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cxnSp>
        <p:nvCxnSpPr>
          <p:cNvPr id="49" name="直線單箭頭接點 48"/>
          <p:cNvCxnSpPr/>
          <p:nvPr/>
        </p:nvCxnSpPr>
        <p:spPr>
          <a:xfrm flipV="1">
            <a:off x="1187690" y="3180734"/>
            <a:ext cx="647427" cy="2981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 flipV="1">
            <a:off x="2789003" y="3152749"/>
            <a:ext cx="267017" cy="358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3992384" y="3122516"/>
            <a:ext cx="1062565" cy="3802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4562530" y="885744"/>
            <a:ext cx="400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People also use Deep RNN or LSTM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4572000" y="111696"/>
            <a:ext cx="427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Modeling long-term information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17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Challenge of N-gram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estimated probability is not accurate.</a:t>
            </a:r>
          </a:p>
          <a:p>
            <a:pPr lvl="1"/>
            <a:r>
              <a:rPr lang="en-US" altLang="zh-TW" sz="2800" dirty="0"/>
              <a:t>Especially when we consider n-gram with large n</a:t>
            </a:r>
          </a:p>
          <a:p>
            <a:pPr lvl="1"/>
            <a:r>
              <a:rPr lang="en-US" altLang="zh-TW" sz="2800" dirty="0"/>
              <a:t>Because of data sparsity</a:t>
            </a:r>
          </a:p>
          <a:p>
            <a:pPr lvl="2"/>
            <a:r>
              <a:rPr lang="en-US" altLang="zh-TW" sz="2400" dirty="0"/>
              <a:t>Large model, not sufficient data </a:t>
            </a:r>
          </a:p>
          <a:p>
            <a:pPr lvl="2"/>
            <a:endParaRPr lang="zh-TW" altLang="en-US" sz="2400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88696" y="4792909"/>
            <a:ext cx="366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 jumped | the, dog ) = 0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74104" y="5282988"/>
            <a:ext cx="314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 ran | the, cat ) = 0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81167" y="4854921"/>
            <a:ext cx="239680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 some small probability</a:t>
            </a:r>
            <a:endParaRPr lang="zh-TW" altLang="en-US" sz="2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4052930" y="5329537"/>
            <a:ext cx="345057" cy="344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052930" y="4842843"/>
            <a:ext cx="345057" cy="344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408818" y="4800082"/>
            <a:ext cx="113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0.0001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08818" y="5289083"/>
            <a:ext cx="113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0.0001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99783" y="5949001"/>
            <a:ext cx="62005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This is called </a:t>
            </a:r>
            <a:r>
              <a:rPr lang="en-US" altLang="zh-TW" sz="2800" b="1" dirty="0"/>
              <a:t>language model smoothing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087747" y="3572532"/>
            <a:ext cx="5930366" cy="1150847"/>
            <a:chOff x="1822368" y="3547061"/>
            <a:chExt cx="5930366" cy="1150847"/>
          </a:xfrm>
        </p:grpSpPr>
        <p:sp>
          <p:nvSpPr>
            <p:cNvPr id="14" name="書卷: 水平 13"/>
            <p:cNvSpPr/>
            <p:nvPr/>
          </p:nvSpPr>
          <p:spPr>
            <a:xfrm>
              <a:off x="4052930" y="3547061"/>
              <a:ext cx="3699804" cy="1150847"/>
            </a:xfrm>
            <a:prstGeom prst="horizont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altLang="zh-TW" sz="2400" dirty="0">
                  <a:solidFill>
                    <a:schemeClr val="tx1"/>
                  </a:solidFill>
                </a:rPr>
                <a:t>The dog ran ……</a:t>
              </a:r>
            </a:p>
            <a:p>
              <a:pPr lvl="1"/>
              <a:r>
                <a:rPr lang="en-US" altLang="zh-TW" sz="2400" dirty="0">
                  <a:solidFill>
                    <a:schemeClr val="tx1"/>
                  </a:solidFill>
                </a:rPr>
                <a:t>The cat jumped ……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822368" y="3870520"/>
              <a:ext cx="2366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Training Data: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29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Factorization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81123"/>
              </p:ext>
            </p:extLst>
          </p:nvPr>
        </p:nvGraphicFramePr>
        <p:xfrm>
          <a:off x="1522242" y="1873999"/>
          <a:ext cx="6250450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50090">
                  <a:extLst>
                    <a:ext uri="{9D8B030D-6E8A-4147-A177-3AD203B41FA5}">
                      <a16:colId xmlns:a16="http://schemas.microsoft.com/office/drawing/2014/main" val="893368248"/>
                    </a:ext>
                  </a:extLst>
                </a:gridCol>
                <a:gridCol w="1250090">
                  <a:extLst>
                    <a:ext uri="{9D8B030D-6E8A-4147-A177-3AD203B41FA5}">
                      <a16:colId xmlns:a16="http://schemas.microsoft.com/office/drawing/2014/main" val="2900386130"/>
                    </a:ext>
                  </a:extLst>
                </a:gridCol>
                <a:gridCol w="1250090">
                  <a:extLst>
                    <a:ext uri="{9D8B030D-6E8A-4147-A177-3AD203B41FA5}">
                      <a16:colId xmlns:a16="http://schemas.microsoft.com/office/drawing/2014/main" val="1579365799"/>
                    </a:ext>
                  </a:extLst>
                </a:gridCol>
                <a:gridCol w="1250090">
                  <a:extLst>
                    <a:ext uri="{9D8B030D-6E8A-4147-A177-3AD203B41FA5}">
                      <a16:colId xmlns:a16="http://schemas.microsoft.com/office/drawing/2014/main" val="3582578144"/>
                    </a:ext>
                  </a:extLst>
                </a:gridCol>
                <a:gridCol w="1250090">
                  <a:extLst>
                    <a:ext uri="{9D8B030D-6E8A-4147-A177-3AD203B41FA5}">
                      <a16:colId xmlns:a16="http://schemas.microsoft.com/office/drawing/2014/main" val="3353283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dog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cat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……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child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9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9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jumped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5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cried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81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laughed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6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……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269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991841" y="1814400"/>
            <a:ext cx="119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history</a:t>
            </a:r>
            <a:endParaRPr lang="zh-TW" altLang="en-US" sz="2400" dirty="0"/>
          </a:p>
        </p:txBody>
      </p:sp>
      <p:sp>
        <p:nvSpPr>
          <p:cNvPr id="7" name="箭號: 向左 6"/>
          <p:cNvSpPr/>
          <p:nvPr/>
        </p:nvSpPr>
        <p:spPr>
          <a:xfrm>
            <a:off x="7772692" y="1814400"/>
            <a:ext cx="219150" cy="43513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-63488" y="2855806"/>
            <a:ext cx="162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Vocabulary</a:t>
            </a:r>
            <a:endParaRPr lang="zh-TW" altLang="en-US" sz="2400" dirty="0"/>
          </a:p>
        </p:txBody>
      </p:sp>
      <p:sp>
        <p:nvSpPr>
          <p:cNvPr id="9" name="左大括弧 8"/>
          <p:cNvSpPr/>
          <p:nvPr/>
        </p:nvSpPr>
        <p:spPr>
          <a:xfrm>
            <a:off x="1564480" y="2276065"/>
            <a:ext cx="123349" cy="1754878"/>
          </a:xfrm>
          <a:prstGeom prst="leftBrace">
            <a:avLst>
              <a:gd name="adj1" fmla="val 3309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24290" y="4187986"/>
            <a:ext cx="29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P( jumped | cat )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034154" y="2599018"/>
            <a:ext cx="1231900" cy="38750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961254" y="2986519"/>
            <a:ext cx="939800" cy="140295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759061" y="3317471"/>
            <a:ext cx="1231900" cy="38750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84285" y="4142665"/>
            <a:ext cx="295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observed</a:t>
            </a:r>
            <a:endParaRPr lang="zh-TW" altLang="en-US" sz="2400" dirty="0"/>
          </a:p>
        </p:txBody>
      </p:sp>
      <p:cxnSp>
        <p:nvCxnSpPr>
          <p:cNvPr id="16" name="直線單箭頭接點 15"/>
          <p:cNvCxnSpPr>
            <a:cxnSpLocks/>
          </p:cNvCxnSpPr>
          <p:nvPr/>
        </p:nvCxnSpPr>
        <p:spPr>
          <a:xfrm flipH="1">
            <a:off x="2658122" y="3704972"/>
            <a:ext cx="729650" cy="6685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524500" y="142138"/>
            <a:ext cx="34607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Recommendation System:</a:t>
            </a:r>
          </a:p>
          <a:p>
            <a:r>
              <a:rPr lang="en-US" altLang="zh-TW" sz="2400" dirty="0"/>
              <a:t>History as customer, vocabulary as product ……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637389" y="1874634"/>
                <a:ext cx="381708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389" y="1874634"/>
                <a:ext cx="38170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877743" y="1858092"/>
                <a:ext cx="388311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743" y="1858092"/>
                <a:ext cx="38831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551426" y="2229662"/>
                <a:ext cx="389722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26" y="2229662"/>
                <a:ext cx="3897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551426" y="2609562"/>
                <a:ext cx="396327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26" y="2609562"/>
                <a:ext cx="3963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546829" y="2986495"/>
                <a:ext cx="396327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829" y="2986495"/>
                <a:ext cx="3963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551426" y="3342158"/>
                <a:ext cx="396327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26" y="3342158"/>
                <a:ext cx="3963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581983" y="2286170"/>
                <a:ext cx="521618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983" y="2286170"/>
                <a:ext cx="52161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931149" y="2598994"/>
                <a:ext cx="51770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49" y="2598994"/>
                <a:ext cx="5177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988067" y="4858208"/>
                <a:ext cx="3567002" cy="1096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067" y="4858208"/>
                <a:ext cx="3567002" cy="1096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4019097" y="4589305"/>
            <a:ext cx="1937940" cy="47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Minimizing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628650" y="4760783"/>
                <a:ext cx="2807658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are vectors to be learned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760783"/>
                <a:ext cx="2807658" cy="842923"/>
              </a:xfrm>
              <a:prstGeom prst="rect">
                <a:avLst/>
              </a:prstGeom>
              <a:blipFill>
                <a:blip r:embed="rId11"/>
                <a:stretch>
                  <a:fillRect l="-3254" t="-4348" r="-1085" b="-15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215665" y="5662632"/>
                <a:ext cx="2887936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…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65" y="5662632"/>
                <a:ext cx="2887936" cy="862608"/>
              </a:xfrm>
              <a:prstGeom prst="rect">
                <a:avLst/>
              </a:prstGeom>
              <a:blipFill>
                <a:blip r:embed="rId12"/>
                <a:stretch>
                  <a:fillRect b="-120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4323271" y="6037492"/>
                <a:ext cx="427675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found by gradient descent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271" y="6037492"/>
                <a:ext cx="4276751" cy="473591"/>
              </a:xfrm>
              <a:prstGeom prst="rect">
                <a:avLst/>
              </a:prstGeom>
              <a:blipFill>
                <a:blip r:embed="rId13"/>
                <a:stretch>
                  <a:fillRect t="-7692" r="-855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2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4" grpId="0" animBg="1"/>
      <p:bldP spid="15" grpId="0"/>
      <p:bldP spid="18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3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2325</TotalTime>
  <Words>1825</Words>
  <Application>Microsoft Office PowerPoint</Application>
  <PresentationFormat>如螢幕大小 (4:3)</PresentationFormat>
  <Paragraphs>439</Paragraphs>
  <Slides>27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Helvetica Neue</vt:lpstr>
      <vt:lpstr>Lucida Grande</vt:lpstr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Language Modeling</vt:lpstr>
      <vt:lpstr>Language modeling</vt:lpstr>
      <vt:lpstr>N-gram</vt:lpstr>
      <vt:lpstr>NN-based LM</vt:lpstr>
      <vt:lpstr>NN-based LM</vt:lpstr>
      <vt:lpstr>RNN-based LM</vt:lpstr>
      <vt:lpstr>RNN-based LM</vt:lpstr>
      <vt:lpstr>Challenge of N-gram</vt:lpstr>
      <vt:lpstr>Matrix Factorization</vt:lpstr>
      <vt:lpstr>Matrix Factorization</vt:lpstr>
      <vt:lpstr>Matrix Factorization</vt:lpstr>
      <vt:lpstr>RNN-based LM</vt:lpstr>
      <vt:lpstr>Class-based Language Modeling</vt:lpstr>
      <vt:lpstr>Class-based Language Modeling</vt:lpstr>
      <vt:lpstr>Class-based Language Modeling</vt:lpstr>
      <vt:lpstr>Soft Word Class</vt:lpstr>
      <vt:lpstr>PowerPoint 簡報</vt:lpstr>
      <vt:lpstr>RNN-based LM</vt:lpstr>
      <vt:lpstr>Character-based LM</vt:lpstr>
      <vt:lpstr>Long-term Information</vt:lpstr>
      <vt:lpstr>PowerPoint 簡報</vt:lpstr>
      <vt:lpstr>PowerPoint 簡報</vt:lpstr>
      <vt:lpstr>CNN for LM</vt:lpstr>
      <vt:lpstr>PowerPoint 簡報</vt:lpstr>
      <vt:lpstr>For Large Output Layer</vt:lpstr>
      <vt:lpstr>To learn more ……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RNN for  Language modeling</dc:title>
  <dc:creator>Hung-yi Lee</dc:creator>
  <cp:lastModifiedBy>Hung-yi Lee</cp:lastModifiedBy>
  <cp:revision>46</cp:revision>
  <dcterms:created xsi:type="dcterms:W3CDTF">2017-02-22T16:30:02Z</dcterms:created>
  <dcterms:modified xsi:type="dcterms:W3CDTF">2017-03-17T04:38:05Z</dcterms:modified>
</cp:coreProperties>
</file>